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x="10706100" cy="7569200"/>
  <p:notesSz cx="10706100" cy="75692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/Relationships>
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957" y="2346452"/>
            <a:ext cx="9100185" cy="15895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00" b="1" i="0">
                <a:solidFill>
                  <a:srgbClr val="BF0000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5915" y="4238752"/>
            <a:ext cx="7494270" cy="1892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0">
                <a:solidFill>
                  <a:srgbClr val="BF0000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0">
                <a:solidFill>
                  <a:srgbClr val="BF0000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35305" y="1740916"/>
            <a:ext cx="4657153" cy="4995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513641" y="1740916"/>
            <a:ext cx="4657153" cy="4995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0">
                <a:solidFill>
                  <a:srgbClr val="BF0000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7564" y="417564"/>
            <a:ext cx="9929562" cy="558568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83997" y="583996"/>
            <a:ext cx="9538105" cy="8515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00" b="1" i="0">
                <a:solidFill>
                  <a:srgbClr val="BF0000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58596" y="2497947"/>
            <a:ext cx="9652000" cy="180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640074" y="7039356"/>
            <a:ext cx="3425952" cy="378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35305" y="7039356"/>
            <a:ext cx="2462403" cy="378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7708392" y="7039356"/>
            <a:ext cx="2462403" cy="378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8.pn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3.pn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4.pn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3.png"/><Relationship Id="rId4" Type="http://schemas.openxmlformats.org/officeDocument/2006/relationships/image" Target="../media/image26.pn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8.jpg"/><Relationship Id="rId4" Type="http://schemas.openxmlformats.org/officeDocument/2006/relationships/image" Target="../media/image29.jpg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30.png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/Relationships>
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.png"/></Relationships>
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39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
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0.png"/></Relationships>
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1.png"/></Relationships>
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2.png"/></Relationships>
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3.png"/></Relationships>
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/Relationships>
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image" Target="../media/image3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9.png"/><Relationship Id="rId3" Type="http://schemas.openxmlformats.org/officeDocument/2006/relationships/image" Target="../media/image3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3" Type="http://schemas.openxmlformats.org/officeDocument/2006/relationships/image" Target="../media/image3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7.pn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607987" y="607987"/>
            <a:ext cx="9739630" cy="5478780"/>
            <a:chOff x="607987" y="607987"/>
            <a:chExt cx="9739630" cy="547878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7987" y="607987"/>
              <a:ext cx="9739436" cy="5478612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607987" y="607987"/>
              <a:ext cx="9739630" cy="5478780"/>
            </a:xfrm>
            <a:custGeom>
              <a:avLst/>
              <a:gdLst/>
              <a:ahLst/>
              <a:cxnLst/>
              <a:rect l="l" t="t" r="r" b="b"/>
              <a:pathLst>
                <a:path w="9739630" h="5478780">
                  <a:moveTo>
                    <a:pt x="9739436" y="5478612"/>
                  </a:moveTo>
                  <a:lnTo>
                    <a:pt x="0" y="5478612"/>
                  </a:lnTo>
                  <a:lnTo>
                    <a:pt x="0" y="0"/>
                  </a:lnTo>
                  <a:lnTo>
                    <a:pt x="9739436" y="0"/>
                  </a:lnTo>
                  <a:lnTo>
                    <a:pt x="9739436" y="5478612"/>
                  </a:lnTo>
                  <a:close/>
                </a:path>
              </a:pathLst>
            </a:custGeom>
            <a:solidFill>
              <a:srgbClr val="000000">
                <a:alpha val="39999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50135" y="2312344"/>
            <a:ext cx="1468120" cy="61976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3900" spc="-10">
                <a:solidFill>
                  <a:srgbClr val="FFFFFF"/>
                </a:solidFill>
              </a:rPr>
              <a:t>Aestra</a:t>
            </a:r>
            <a:endParaRPr sz="3900"/>
          </a:p>
        </p:txBody>
      </p:sp>
      <p:sp>
        <p:nvSpPr>
          <p:cNvPr id="6" name="object 6" descr=""/>
          <p:cNvSpPr txBox="1"/>
          <p:nvPr/>
        </p:nvSpPr>
        <p:spPr>
          <a:xfrm>
            <a:off x="2344415" y="4216282"/>
            <a:ext cx="5879465" cy="872490"/>
          </a:xfrm>
          <a:prstGeom prst="rect">
            <a:avLst/>
          </a:prstGeom>
        </p:spPr>
        <p:txBody>
          <a:bodyPr wrap="square" lIns="0" tIns="13081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30"/>
              </a:spcBef>
            </a:pPr>
            <a:r>
              <a:rPr dirty="0" sz="2000" b="1">
                <a:solidFill>
                  <a:srgbClr val="FFFFFF"/>
                </a:solidFill>
                <a:latin typeface="Times New Roman"/>
                <a:cs typeface="Times New Roman"/>
              </a:rPr>
              <a:t>Venture</a:t>
            </a:r>
            <a:r>
              <a:rPr dirty="0" sz="2000" spc="18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000" spc="45" b="1">
                <a:solidFill>
                  <a:srgbClr val="FFFFFF"/>
                </a:solidFill>
                <a:latin typeface="Times New Roman"/>
                <a:cs typeface="Times New Roman"/>
              </a:rPr>
              <a:t>Viability</a:t>
            </a:r>
            <a:r>
              <a:rPr dirty="0" sz="2000" spc="10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000" spc="45" b="1">
                <a:solidFill>
                  <a:srgbClr val="FFFFFF"/>
                </a:solidFill>
                <a:latin typeface="Times New Roman"/>
                <a:cs typeface="Times New Roman"/>
              </a:rPr>
              <a:t>Analysis</a:t>
            </a:r>
            <a:endParaRPr sz="20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930"/>
              </a:spcBef>
            </a:pPr>
            <a:r>
              <a:rPr dirty="0" sz="2000">
                <a:solidFill>
                  <a:srgbClr val="FFFFFF"/>
                </a:solidFill>
                <a:latin typeface="Times New Roman"/>
                <a:cs typeface="Times New Roman"/>
              </a:rPr>
              <a:t>Western</a:t>
            </a:r>
            <a:r>
              <a:rPr dirty="0" sz="2000" spc="1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imes New Roman"/>
                <a:cs typeface="Times New Roman"/>
              </a:rPr>
              <a:t>Mindanao</a:t>
            </a:r>
            <a:r>
              <a:rPr dirty="0" sz="2000" spc="1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imes New Roman"/>
                <a:cs typeface="Times New Roman"/>
              </a:rPr>
              <a:t>State</a:t>
            </a:r>
            <a:r>
              <a:rPr dirty="0" sz="2000" spc="1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Times New Roman"/>
                <a:cs typeface="Times New Roman"/>
              </a:rPr>
              <a:t>University,</a:t>
            </a:r>
            <a:r>
              <a:rPr dirty="0" sz="2000" spc="1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imes New Roman"/>
                <a:cs typeface="Times New Roman"/>
              </a:rPr>
              <a:t>Zamboanga</a:t>
            </a:r>
            <a:r>
              <a:rPr dirty="0" sz="2000" spc="1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Times New Roman"/>
                <a:cs typeface="Times New Roman"/>
              </a:rPr>
              <a:t>City</a:t>
            </a:r>
            <a:endParaRPr sz="2000">
              <a:latin typeface="Times New Roman"/>
              <a:cs typeface="Times New Roman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69317" y="639932"/>
            <a:ext cx="798631" cy="4152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78120" y="1288800"/>
            <a:ext cx="9413240" cy="16510"/>
          </a:xfrm>
          <a:custGeom>
            <a:avLst/>
            <a:gdLst/>
            <a:ahLst/>
            <a:cxnLst/>
            <a:rect l="l" t="t" r="r" b="b"/>
            <a:pathLst>
              <a:path w="9413240" h="16509">
                <a:moveTo>
                  <a:pt x="9412614" y="16284"/>
                </a:moveTo>
                <a:lnTo>
                  <a:pt x="0" y="16284"/>
                </a:lnTo>
                <a:lnTo>
                  <a:pt x="0" y="0"/>
                </a:lnTo>
                <a:lnTo>
                  <a:pt x="9412614" y="0"/>
                </a:lnTo>
                <a:lnTo>
                  <a:pt x="9412614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7281" rIns="0" bIns="0" rtlCol="0" vert="horz">
            <a:spAutoFit/>
          </a:bodyPr>
          <a:lstStyle/>
          <a:p>
            <a:pPr marL="9398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  <a:latin typeface="Arial"/>
                <a:cs typeface="Arial"/>
              </a:rPr>
              <a:t>Customer</a:t>
            </a:r>
            <a:r>
              <a:rPr dirty="0" spc="-135">
                <a:solidFill>
                  <a:srgbClr val="C13125"/>
                </a:solidFill>
                <a:latin typeface="Arial"/>
                <a:cs typeface="Arial"/>
              </a:rPr>
              <a:t> </a:t>
            </a:r>
            <a:r>
              <a:rPr dirty="0" spc="-10">
                <a:solidFill>
                  <a:srgbClr val="C13125"/>
                </a:solidFill>
                <a:latin typeface="Arial"/>
                <a:cs typeface="Arial"/>
              </a:rPr>
              <a:t>Profile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13647" y="678121"/>
            <a:ext cx="977088" cy="512971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678120" y="1565642"/>
            <a:ext cx="4544060" cy="2785110"/>
          </a:xfrm>
          <a:prstGeom prst="rect">
            <a:avLst/>
          </a:prstGeom>
          <a:solidFill>
            <a:srgbClr val="BF0000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11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150">
              <a:latin typeface="Times New Roman"/>
              <a:cs typeface="Times New Roman"/>
            </a:endParaRPr>
          </a:p>
          <a:p>
            <a:pPr marL="194945">
              <a:lnSpc>
                <a:spcPct val="100000"/>
              </a:lnSpc>
            </a:pP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Education: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College pass </a:t>
            </a:r>
            <a:r>
              <a:rPr dirty="0" sz="1150" spc="-25">
                <a:solidFill>
                  <a:srgbClr val="FFFFFF"/>
                </a:solidFill>
                <a:latin typeface="Arial"/>
                <a:cs typeface="Arial"/>
              </a:rPr>
              <a:t>out</a:t>
            </a:r>
            <a:endParaRPr sz="11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5"/>
              </a:spcBef>
            </a:pPr>
            <a:endParaRPr sz="1150">
              <a:latin typeface="Arial"/>
              <a:cs typeface="Arial"/>
            </a:endParaRPr>
          </a:p>
          <a:p>
            <a:pPr marL="194945">
              <a:lnSpc>
                <a:spcPct val="100000"/>
              </a:lnSpc>
            </a:pP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Gender: </a:t>
            </a:r>
            <a:r>
              <a:rPr dirty="0" sz="1150" spc="-20">
                <a:solidFill>
                  <a:srgbClr val="FFFFFF"/>
                </a:solidFill>
                <a:latin typeface="Arial"/>
                <a:cs typeface="Arial"/>
              </a:rPr>
              <a:t>Male</a:t>
            </a:r>
            <a:endParaRPr sz="11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65"/>
              </a:spcBef>
            </a:pPr>
            <a:endParaRPr sz="1150">
              <a:latin typeface="Arial"/>
              <a:cs typeface="Arial"/>
            </a:endParaRPr>
          </a:p>
          <a:p>
            <a:pPr marL="194945">
              <a:lnSpc>
                <a:spcPct val="100000"/>
              </a:lnSpc>
            </a:pP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Occupation:</a:t>
            </a:r>
            <a:r>
              <a:rPr dirty="0" sz="115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Works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dirty="0" sz="1150" spc="-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private</a:t>
            </a:r>
            <a:r>
              <a:rPr dirty="0" sz="1150" spc="-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company</a:t>
            </a:r>
            <a:endParaRPr sz="11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5"/>
              </a:spcBef>
            </a:pPr>
            <a:endParaRPr sz="1150">
              <a:latin typeface="Arial"/>
              <a:cs typeface="Arial"/>
            </a:endParaRPr>
          </a:p>
          <a:p>
            <a:pPr marL="194945">
              <a:lnSpc>
                <a:spcPct val="100000"/>
              </a:lnSpc>
            </a:pP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Interests/Hobbies:</a:t>
            </a:r>
            <a:r>
              <a:rPr dirty="0" sz="115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Travel</a:t>
            </a:r>
            <a:endParaRPr sz="1150">
              <a:latin typeface="Arial"/>
              <a:cs typeface="Arial"/>
            </a:endParaRPr>
          </a:p>
          <a:p>
            <a:pPr marL="194945" marR="721360">
              <a:lnSpc>
                <a:spcPct val="153300"/>
              </a:lnSpc>
              <a:spcBef>
                <a:spcPts val="1090"/>
              </a:spcBef>
            </a:pP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Primary</a:t>
            </a:r>
            <a:r>
              <a:rPr dirty="0" sz="115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Source</a:t>
            </a:r>
            <a:r>
              <a:rPr dirty="0" sz="115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dirty="0" sz="1150" spc="-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Information:</a:t>
            </a:r>
            <a:r>
              <a:rPr dirty="0" sz="115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Traditional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Media</a:t>
            </a:r>
            <a:r>
              <a:rPr dirty="0" sz="1150" spc="-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spc="-20">
                <a:solidFill>
                  <a:srgbClr val="FFFFFF"/>
                </a:solidFill>
                <a:latin typeface="Arial"/>
                <a:cs typeface="Arial"/>
              </a:rPr>
              <a:t>(TV, 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Newspapers)</a:t>
            </a:r>
            <a:endParaRPr sz="115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547276" y="1565642"/>
            <a:ext cx="4544060" cy="2785110"/>
          </a:xfrm>
          <a:prstGeom prst="rect">
            <a:avLst/>
          </a:prstGeom>
          <a:solidFill>
            <a:srgbClr val="BF0000"/>
          </a:solidFill>
        </p:spPr>
        <p:txBody>
          <a:bodyPr wrap="square" lIns="0" tIns="106680" rIns="0" bIns="0" rtlCol="0" vert="horz">
            <a:spAutoFit/>
          </a:bodyPr>
          <a:lstStyle/>
          <a:p>
            <a:pPr marL="194945" marR="1973580">
              <a:lnSpc>
                <a:spcPct val="234600"/>
              </a:lnSpc>
              <a:spcBef>
                <a:spcPts val="840"/>
              </a:spcBef>
            </a:pP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Shopping Preference: 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Hybrid 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Comfort</a:t>
            </a:r>
            <a:r>
              <a:rPr dirty="0" sz="1150" spc="-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with </a:t>
            </a:r>
            <a:r>
              <a:rPr dirty="0" sz="1150" spc="-10" b="1">
                <a:solidFill>
                  <a:srgbClr val="FFFFFF"/>
                </a:solidFill>
                <a:latin typeface="Arial"/>
                <a:cs typeface="Arial"/>
              </a:rPr>
              <a:t>Technology: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Medium 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Favourite Social Media: 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Facebook</a:t>
            </a:r>
            <a:endParaRPr sz="1150">
              <a:latin typeface="Arial"/>
              <a:cs typeface="Arial"/>
            </a:endParaRPr>
          </a:p>
          <a:p>
            <a:pPr marL="194945" marR="414655">
              <a:lnSpc>
                <a:spcPct val="148700"/>
              </a:lnSpc>
              <a:spcBef>
                <a:spcPts val="1150"/>
              </a:spcBef>
            </a:pP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Favourite</a:t>
            </a:r>
            <a:r>
              <a:rPr dirty="0" sz="115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Offline</a:t>
            </a:r>
            <a:r>
              <a:rPr dirty="0" sz="1150" spc="-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Gathering</a:t>
            </a:r>
            <a:r>
              <a:rPr dirty="0" sz="1150" spc="-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b="1">
                <a:solidFill>
                  <a:srgbClr val="FFFFFF"/>
                </a:solidFill>
                <a:latin typeface="Arial"/>
                <a:cs typeface="Arial"/>
              </a:rPr>
              <a:t>Spots:</a:t>
            </a:r>
            <a:r>
              <a:rPr dirty="0" sz="1150" spc="-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Local</a:t>
            </a:r>
            <a:r>
              <a:rPr dirty="0" sz="1150" spc="-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eateries</a:t>
            </a:r>
            <a:r>
              <a:rPr dirty="0" sz="1150" spc="-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dirty="0" sz="1150" spc="-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street </a:t>
            </a:r>
            <a:r>
              <a:rPr dirty="0" sz="1150">
                <a:solidFill>
                  <a:srgbClr val="FFFFFF"/>
                </a:solidFill>
                <a:latin typeface="Arial"/>
                <a:cs typeface="Arial"/>
              </a:rPr>
              <a:t>food </a:t>
            </a:r>
            <a:r>
              <a:rPr dirty="0" sz="1150" spc="-10">
                <a:solidFill>
                  <a:srgbClr val="FFFFFF"/>
                </a:solidFill>
                <a:latin typeface="Arial"/>
                <a:cs typeface="Arial"/>
              </a:rPr>
              <a:t>spots</a:t>
            </a:r>
            <a:endParaRPr sz="11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Jobs-to-be-</a:t>
            </a:r>
            <a:r>
              <a:rPr dirty="0" spc="-20">
                <a:solidFill>
                  <a:srgbClr val="C13125"/>
                </a:solidFill>
              </a:rPr>
              <a:t>Done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grpSp>
        <p:nvGrpSpPr>
          <p:cNvPr id="5" name="object 5" descr=""/>
          <p:cNvGrpSpPr/>
          <p:nvPr/>
        </p:nvGrpSpPr>
        <p:grpSpPr>
          <a:xfrm>
            <a:off x="857253" y="1980905"/>
            <a:ext cx="2931795" cy="2849880"/>
            <a:chOff x="857253" y="1980905"/>
            <a:chExt cx="2931795" cy="2849880"/>
          </a:xfrm>
        </p:grpSpPr>
        <p:sp>
          <p:nvSpPr>
            <p:cNvPr id="6" name="object 6" descr=""/>
            <p:cNvSpPr/>
            <p:nvPr/>
          </p:nvSpPr>
          <p:spPr>
            <a:xfrm>
              <a:off x="857253" y="1980905"/>
              <a:ext cx="2931795" cy="2849880"/>
            </a:xfrm>
            <a:custGeom>
              <a:avLst/>
              <a:gdLst/>
              <a:ahLst/>
              <a:cxnLst/>
              <a:rect l="l" t="t" r="r" b="b"/>
              <a:pathLst>
                <a:path w="2931795" h="2849879">
                  <a:moveTo>
                    <a:pt x="2931263" y="2849839"/>
                  </a:moveTo>
                  <a:lnTo>
                    <a:pt x="0" y="2849839"/>
                  </a:lnTo>
                  <a:lnTo>
                    <a:pt x="0" y="0"/>
                  </a:lnTo>
                  <a:lnTo>
                    <a:pt x="2931263" y="0"/>
                  </a:lnTo>
                  <a:lnTo>
                    <a:pt x="2931263" y="2849839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3338144" y="2136888"/>
              <a:ext cx="305435" cy="265430"/>
            </a:xfrm>
            <a:custGeom>
              <a:avLst/>
              <a:gdLst/>
              <a:ahLst/>
              <a:cxnLst/>
              <a:rect l="l" t="t" r="r" b="b"/>
              <a:pathLst>
                <a:path w="305435" h="265430">
                  <a:moveTo>
                    <a:pt x="305333" y="143129"/>
                  </a:moveTo>
                  <a:lnTo>
                    <a:pt x="175564" y="143129"/>
                  </a:lnTo>
                  <a:lnTo>
                    <a:pt x="175564" y="150761"/>
                  </a:lnTo>
                  <a:lnTo>
                    <a:pt x="175564" y="159156"/>
                  </a:lnTo>
                  <a:lnTo>
                    <a:pt x="168694" y="166027"/>
                  </a:lnTo>
                  <a:lnTo>
                    <a:pt x="136626" y="166027"/>
                  </a:lnTo>
                  <a:lnTo>
                    <a:pt x="129755" y="159156"/>
                  </a:lnTo>
                  <a:lnTo>
                    <a:pt x="129755" y="143129"/>
                  </a:lnTo>
                  <a:lnTo>
                    <a:pt x="0" y="143129"/>
                  </a:lnTo>
                  <a:lnTo>
                    <a:pt x="0" y="258394"/>
                  </a:lnTo>
                  <a:lnTo>
                    <a:pt x="6858" y="265264"/>
                  </a:lnTo>
                  <a:lnTo>
                    <a:pt x="298462" y="265264"/>
                  </a:lnTo>
                  <a:lnTo>
                    <a:pt x="305333" y="258394"/>
                  </a:lnTo>
                  <a:lnTo>
                    <a:pt x="305333" y="143129"/>
                  </a:lnTo>
                  <a:close/>
                </a:path>
                <a:path w="305435" h="265430">
                  <a:moveTo>
                    <a:pt x="305333" y="58394"/>
                  </a:moveTo>
                  <a:lnTo>
                    <a:pt x="298462" y="51523"/>
                  </a:lnTo>
                  <a:lnTo>
                    <a:pt x="213728" y="51523"/>
                  </a:lnTo>
                  <a:lnTo>
                    <a:pt x="213728" y="26720"/>
                  </a:lnTo>
                  <a:lnTo>
                    <a:pt x="212966" y="22898"/>
                  </a:lnTo>
                  <a:lnTo>
                    <a:pt x="211645" y="16268"/>
                  </a:lnTo>
                  <a:lnTo>
                    <a:pt x="205955" y="7772"/>
                  </a:lnTo>
                  <a:lnTo>
                    <a:pt x="197459" y="2082"/>
                  </a:lnTo>
                  <a:lnTo>
                    <a:pt x="190830" y="762"/>
                  </a:lnTo>
                  <a:lnTo>
                    <a:pt x="190830" y="24422"/>
                  </a:lnTo>
                  <a:lnTo>
                    <a:pt x="190830" y="51523"/>
                  </a:lnTo>
                  <a:lnTo>
                    <a:pt x="114490" y="51523"/>
                  </a:lnTo>
                  <a:lnTo>
                    <a:pt x="114490" y="24422"/>
                  </a:lnTo>
                  <a:lnTo>
                    <a:pt x="116027" y="22898"/>
                  </a:lnTo>
                  <a:lnTo>
                    <a:pt x="189306" y="22898"/>
                  </a:lnTo>
                  <a:lnTo>
                    <a:pt x="190830" y="24422"/>
                  </a:lnTo>
                  <a:lnTo>
                    <a:pt x="190830" y="762"/>
                  </a:lnTo>
                  <a:lnTo>
                    <a:pt x="187007" y="0"/>
                  </a:lnTo>
                  <a:lnTo>
                    <a:pt x="118313" y="0"/>
                  </a:lnTo>
                  <a:lnTo>
                    <a:pt x="107861" y="2082"/>
                  </a:lnTo>
                  <a:lnTo>
                    <a:pt x="99377" y="7772"/>
                  </a:lnTo>
                  <a:lnTo>
                    <a:pt x="93675" y="16268"/>
                  </a:lnTo>
                  <a:lnTo>
                    <a:pt x="91592" y="26720"/>
                  </a:lnTo>
                  <a:lnTo>
                    <a:pt x="91592" y="51523"/>
                  </a:lnTo>
                  <a:lnTo>
                    <a:pt x="6858" y="51523"/>
                  </a:lnTo>
                  <a:lnTo>
                    <a:pt x="0" y="58394"/>
                  </a:lnTo>
                  <a:lnTo>
                    <a:pt x="0" y="127863"/>
                  </a:lnTo>
                  <a:lnTo>
                    <a:pt x="129755" y="127863"/>
                  </a:lnTo>
                  <a:lnTo>
                    <a:pt x="129755" y="120230"/>
                  </a:lnTo>
                  <a:lnTo>
                    <a:pt x="175564" y="120230"/>
                  </a:lnTo>
                  <a:lnTo>
                    <a:pt x="175564" y="127863"/>
                  </a:lnTo>
                  <a:lnTo>
                    <a:pt x="305333" y="127863"/>
                  </a:lnTo>
                  <a:lnTo>
                    <a:pt x="305333" y="120230"/>
                  </a:lnTo>
                  <a:lnTo>
                    <a:pt x="305333" y="58394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 descr=""/>
          <p:cNvSpPr txBox="1"/>
          <p:nvPr/>
        </p:nvSpPr>
        <p:spPr>
          <a:xfrm>
            <a:off x="857253" y="1980905"/>
            <a:ext cx="2931795" cy="2849880"/>
          </a:xfrm>
          <a:prstGeom prst="rect">
            <a:avLst/>
          </a:prstGeom>
        </p:spPr>
        <p:txBody>
          <a:bodyPr wrap="square" lIns="0" tIns="180340" rIns="0" bIns="0" rtlCol="0" vert="horz">
            <a:spAutoFit/>
          </a:bodyPr>
          <a:lstStyle/>
          <a:p>
            <a:pPr marL="113664">
              <a:lnSpc>
                <a:spcPct val="100000"/>
              </a:lnSpc>
              <a:spcBef>
                <a:spcPts val="1420"/>
              </a:spcBef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Functional</a:t>
            </a:r>
            <a:r>
              <a:rPr dirty="0" sz="1400" spc="49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JTBD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35"/>
              </a:spcBef>
            </a:pPr>
            <a:endParaRPr sz="1400">
              <a:latin typeface="Times New Roman"/>
              <a:cs typeface="Times New Roman"/>
            </a:endParaRPr>
          </a:p>
          <a:p>
            <a:pPr marL="113664" marR="183515">
              <a:lnSpc>
                <a:spcPct val="92300"/>
              </a:lnSpc>
            </a:pPr>
            <a:r>
              <a:rPr dirty="0" sz="1150">
                <a:latin typeface="Times New Roman"/>
                <a:cs typeface="Times New Roman"/>
              </a:rPr>
              <a:t>He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is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contractor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he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wants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to: </a:t>
            </a:r>
            <a:r>
              <a:rPr dirty="0" sz="1150">
                <a:latin typeface="Times New Roman"/>
                <a:cs typeface="Times New Roman"/>
              </a:rPr>
              <a:t>Oversee</a:t>
            </a:r>
            <a:r>
              <a:rPr dirty="0" sz="1150" spc="3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multiple</a:t>
            </a:r>
            <a:r>
              <a:rPr dirty="0" sz="1150" spc="33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projects</a:t>
            </a:r>
            <a:r>
              <a:rPr dirty="0" sz="1150" spc="32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efficiently, </a:t>
            </a:r>
            <a:r>
              <a:rPr dirty="0" sz="1150">
                <a:latin typeface="Times New Roman"/>
                <a:cs typeface="Times New Roman"/>
              </a:rPr>
              <a:t>Assigning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right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people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right </a:t>
            </a:r>
            <a:r>
              <a:rPr dirty="0" sz="1150">
                <a:latin typeface="Times New Roman"/>
                <a:cs typeface="Times New Roman"/>
              </a:rPr>
              <a:t>tasks,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Track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daily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progress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transparently, </a:t>
            </a:r>
            <a:r>
              <a:rPr dirty="0" sz="1150">
                <a:latin typeface="Times New Roman"/>
                <a:cs typeface="Times New Roman"/>
              </a:rPr>
              <a:t>Monitor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budget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expenses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real- </a:t>
            </a:r>
            <a:r>
              <a:rPr dirty="0" sz="1150">
                <a:latin typeface="Times New Roman"/>
                <a:cs typeface="Times New Roman"/>
              </a:rPr>
              <a:t>time,</a:t>
            </a:r>
            <a:r>
              <a:rPr dirty="0" sz="1150" spc="3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Manage</a:t>
            </a:r>
            <a:r>
              <a:rPr dirty="0" sz="1150" spc="3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material</a:t>
            </a:r>
            <a:r>
              <a:rPr dirty="0" sz="1150" spc="30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inventory</a:t>
            </a:r>
            <a:r>
              <a:rPr dirty="0" sz="1150" spc="30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across </a:t>
            </a:r>
            <a:r>
              <a:rPr dirty="0" sz="1150">
                <a:latin typeface="Times New Roman"/>
                <a:cs typeface="Times New Roman"/>
              </a:rPr>
              <a:t>projects,</a:t>
            </a:r>
            <a:r>
              <a:rPr dirty="0" sz="1150" spc="3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Ensure</a:t>
            </a:r>
            <a:r>
              <a:rPr dirty="0" sz="1150" spc="3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workforce</a:t>
            </a:r>
            <a:r>
              <a:rPr dirty="0" sz="1150" spc="3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scheduling</a:t>
            </a:r>
            <a:r>
              <a:rPr dirty="0" sz="1150" spc="36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is </a:t>
            </a:r>
            <a:r>
              <a:rPr dirty="0" sz="1150" spc="10">
                <a:latin typeface="Times New Roman"/>
                <a:cs typeface="Times New Roman"/>
              </a:rPr>
              <a:t>clear,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Improve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communication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with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the </a:t>
            </a:r>
            <a:r>
              <a:rPr dirty="0" sz="1150" spc="-10">
                <a:latin typeface="Times New Roman"/>
                <a:cs typeface="Times New Roman"/>
              </a:rPr>
              <a:t>team.</a:t>
            </a:r>
            <a:endParaRPr sz="1150">
              <a:latin typeface="Times New Roman"/>
              <a:cs typeface="Times New Roman"/>
            </a:endParaRPr>
          </a:p>
        </p:txBody>
      </p:sp>
      <p:grpSp>
        <p:nvGrpSpPr>
          <p:cNvPr id="9" name="object 9" descr=""/>
          <p:cNvGrpSpPr/>
          <p:nvPr/>
        </p:nvGrpSpPr>
        <p:grpSpPr>
          <a:xfrm>
            <a:off x="3918796" y="1980905"/>
            <a:ext cx="2931795" cy="2849880"/>
            <a:chOff x="3918796" y="1980905"/>
            <a:chExt cx="2931795" cy="2849880"/>
          </a:xfrm>
        </p:grpSpPr>
        <p:sp>
          <p:nvSpPr>
            <p:cNvPr id="10" name="object 10" descr=""/>
            <p:cNvSpPr/>
            <p:nvPr/>
          </p:nvSpPr>
          <p:spPr>
            <a:xfrm>
              <a:off x="3918796" y="1980905"/>
              <a:ext cx="2931795" cy="2849880"/>
            </a:xfrm>
            <a:custGeom>
              <a:avLst/>
              <a:gdLst/>
              <a:ahLst/>
              <a:cxnLst/>
              <a:rect l="l" t="t" r="r" b="b"/>
              <a:pathLst>
                <a:path w="2931795" h="2849879">
                  <a:moveTo>
                    <a:pt x="2931263" y="2849839"/>
                  </a:moveTo>
                  <a:lnTo>
                    <a:pt x="0" y="2849839"/>
                  </a:lnTo>
                  <a:lnTo>
                    <a:pt x="0" y="0"/>
                  </a:lnTo>
                  <a:lnTo>
                    <a:pt x="2931263" y="0"/>
                  </a:lnTo>
                  <a:lnTo>
                    <a:pt x="2931263" y="2849839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6426528" y="2123202"/>
              <a:ext cx="228600" cy="326390"/>
            </a:xfrm>
            <a:custGeom>
              <a:avLst/>
              <a:gdLst/>
              <a:ahLst/>
              <a:cxnLst/>
              <a:rect l="l" t="t" r="r" b="b"/>
              <a:pathLst>
                <a:path w="228600" h="326389">
                  <a:moveTo>
                    <a:pt x="114120" y="326086"/>
                  </a:moveTo>
                  <a:lnTo>
                    <a:pt x="96289" y="313483"/>
                  </a:lnTo>
                  <a:lnTo>
                    <a:pt x="57060" y="280541"/>
                  </a:lnTo>
                  <a:lnTo>
                    <a:pt x="17831" y="234565"/>
                  </a:lnTo>
                  <a:lnTo>
                    <a:pt x="0" y="182855"/>
                  </a:lnTo>
                  <a:lnTo>
                    <a:pt x="2401" y="167869"/>
                  </a:lnTo>
                  <a:lnTo>
                    <a:pt x="9085" y="153680"/>
                  </a:lnTo>
                  <a:lnTo>
                    <a:pt x="19274" y="141321"/>
                  </a:lnTo>
                  <a:lnTo>
                    <a:pt x="32187" y="131829"/>
                  </a:lnTo>
                  <a:lnTo>
                    <a:pt x="32187" y="83714"/>
                  </a:lnTo>
                  <a:lnTo>
                    <a:pt x="38626" y="51128"/>
                  </a:lnTo>
                  <a:lnTo>
                    <a:pt x="56185" y="24519"/>
                  </a:lnTo>
                  <a:lnTo>
                    <a:pt x="82228" y="6578"/>
                  </a:lnTo>
                  <a:lnTo>
                    <a:pt x="114120" y="0"/>
                  </a:lnTo>
                  <a:lnTo>
                    <a:pt x="146012" y="6578"/>
                  </a:lnTo>
                  <a:lnTo>
                    <a:pt x="171183" y="23918"/>
                  </a:lnTo>
                  <a:lnTo>
                    <a:pt x="114120" y="23918"/>
                  </a:lnTo>
                  <a:lnTo>
                    <a:pt x="91340" y="28617"/>
                  </a:lnTo>
                  <a:lnTo>
                    <a:pt x="72738" y="41432"/>
                  </a:lnTo>
                  <a:lnTo>
                    <a:pt x="60196" y="60438"/>
                  </a:lnTo>
                  <a:lnTo>
                    <a:pt x="55597" y="83714"/>
                  </a:lnTo>
                  <a:lnTo>
                    <a:pt x="55597" y="125212"/>
                  </a:lnTo>
                  <a:lnTo>
                    <a:pt x="70754" y="127240"/>
                  </a:lnTo>
                  <a:lnTo>
                    <a:pt x="85970" y="134769"/>
                  </a:lnTo>
                  <a:lnTo>
                    <a:pt x="100631" y="148622"/>
                  </a:lnTo>
                  <a:lnTo>
                    <a:pt x="114120" y="169620"/>
                  </a:lnTo>
                  <a:lnTo>
                    <a:pt x="223478" y="169620"/>
                  </a:lnTo>
                  <a:lnTo>
                    <a:pt x="228198" y="182855"/>
                  </a:lnTo>
                  <a:lnTo>
                    <a:pt x="223970" y="195342"/>
                  </a:lnTo>
                  <a:lnTo>
                    <a:pt x="112719" y="195342"/>
                  </a:lnTo>
                  <a:lnTo>
                    <a:pt x="104032" y="197640"/>
                  </a:lnTo>
                  <a:lnTo>
                    <a:pt x="96821" y="203099"/>
                  </a:lnTo>
                  <a:lnTo>
                    <a:pt x="92049" y="211250"/>
                  </a:lnTo>
                  <a:lnTo>
                    <a:pt x="90747" y="220655"/>
                  </a:lnTo>
                  <a:lnTo>
                    <a:pt x="92997" y="229531"/>
                  </a:lnTo>
                  <a:lnTo>
                    <a:pt x="98340" y="236898"/>
                  </a:lnTo>
                  <a:lnTo>
                    <a:pt x="106317" y="241774"/>
                  </a:lnTo>
                  <a:lnTo>
                    <a:pt x="106317" y="263101"/>
                  </a:lnTo>
                  <a:lnTo>
                    <a:pt x="186085" y="263101"/>
                  </a:lnTo>
                  <a:lnTo>
                    <a:pt x="171193" y="280541"/>
                  </a:lnTo>
                  <a:lnTo>
                    <a:pt x="131954" y="313483"/>
                  </a:lnTo>
                  <a:lnTo>
                    <a:pt x="114120" y="326086"/>
                  </a:lnTo>
                  <a:close/>
                </a:path>
                <a:path w="228600" h="326389">
                  <a:moveTo>
                    <a:pt x="196053" y="99659"/>
                  </a:moveTo>
                  <a:lnTo>
                    <a:pt x="172644" y="99659"/>
                  </a:lnTo>
                  <a:lnTo>
                    <a:pt x="172644" y="83714"/>
                  </a:lnTo>
                  <a:lnTo>
                    <a:pt x="168045" y="60438"/>
                  </a:lnTo>
                  <a:lnTo>
                    <a:pt x="155503" y="41432"/>
                  </a:lnTo>
                  <a:lnTo>
                    <a:pt x="136900" y="28617"/>
                  </a:lnTo>
                  <a:lnTo>
                    <a:pt x="114120" y="23918"/>
                  </a:lnTo>
                  <a:lnTo>
                    <a:pt x="171183" y="23918"/>
                  </a:lnTo>
                  <a:lnTo>
                    <a:pt x="172056" y="24519"/>
                  </a:lnTo>
                  <a:lnTo>
                    <a:pt x="189615" y="51128"/>
                  </a:lnTo>
                  <a:lnTo>
                    <a:pt x="196053" y="83714"/>
                  </a:lnTo>
                  <a:lnTo>
                    <a:pt x="196053" y="99659"/>
                  </a:lnTo>
                  <a:close/>
                </a:path>
                <a:path w="228600" h="326389">
                  <a:moveTo>
                    <a:pt x="223478" y="169620"/>
                  </a:moveTo>
                  <a:lnTo>
                    <a:pt x="114120" y="169620"/>
                  </a:lnTo>
                  <a:lnTo>
                    <a:pt x="149794" y="130263"/>
                  </a:lnTo>
                  <a:lnTo>
                    <a:pt x="187041" y="127848"/>
                  </a:lnTo>
                  <a:lnTo>
                    <a:pt x="216357" y="149658"/>
                  </a:lnTo>
                  <a:lnTo>
                    <a:pt x="223478" y="169620"/>
                  </a:lnTo>
                  <a:close/>
                </a:path>
                <a:path w="228600" h="326389">
                  <a:moveTo>
                    <a:pt x="186085" y="263101"/>
                  </a:moveTo>
                  <a:lnTo>
                    <a:pt x="121923" y="263101"/>
                  </a:lnTo>
                  <a:lnTo>
                    <a:pt x="121923" y="241774"/>
                  </a:lnTo>
                  <a:lnTo>
                    <a:pt x="128590" y="239366"/>
                  </a:lnTo>
                  <a:lnTo>
                    <a:pt x="133834" y="234007"/>
                  </a:lnTo>
                  <a:lnTo>
                    <a:pt x="136191" y="227196"/>
                  </a:lnTo>
                  <a:lnTo>
                    <a:pt x="137494" y="217792"/>
                  </a:lnTo>
                  <a:lnTo>
                    <a:pt x="135244" y="208916"/>
                  </a:lnTo>
                  <a:lnTo>
                    <a:pt x="129901" y="201549"/>
                  </a:lnTo>
                  <a:lnTo>
                    <a:pt x="121923" y="196673"/>
                  </a:lnTo>
                  <a:lnTo>
                    <a:pt x="112719" y="195342"/>
                  </a:lnTo>
                  <a:lnTo>
                    <a:pt x="223970" y="195342"/>
                  </a:lnTo>
                  <a:lnTo>
                    <a:pt x="210427" y="234565"/>
                  </a:lnTo>
                  <a:lnTo>
                    <a:pt x="208460" y="236898"/>
                  </a:lnTo>
                  <a:lnTo>
                    <a:pt x="186085" y="263101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 descr=""/>
          <p:cNvSpPr txBox="1"/>
          <p:nvPr/>
        </p:nvSpPr>
        <p:spPr>
          <a:xfrm>
            <a:off x="3918796" y="1980905"/>
            <a:ext cx="2931795" cy="2849880"/>
          </a:xfrm>
          <a:prstGeom prst="rect">
            <a:avLst/>
          </a:prstGeom>
        </p:spPr>
        <p:txBody>
          <a:bodyPr wrap="square" lIns="0" tIns="188595" rIns="0" bIns="0" rtlCol="0" vert="horz">
            <a:spAutoFit/>
          </a:bodyPr>
          <a:lstStyle/>
          <a:p>
            <a:pPr marL="113664">
              <a:lnSpc>
                <a:spcPct val="100000"/>
              </a:lnSpc>
              <a:spcBef>
                <a:spcPts val="1485"/>
              </a:spcBef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Emotional</a:t>
            </a:r>
            <a:r>
              <a:rPr dirty="0" sz="1400" spc="44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JTBD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sz="1400">
              <a:latin typeface="Times New Roman"/>
              <a:cs typeface="Times New Roman"/>
            </a:endParaRPr>
          </a:p>
          <a:p>
            <a:pPr marL="113664" marR="220979">
              <a:lnSpc>
                <a:spcPct val="92300"/>
              </a:lnSpc>
            </a:pPr>
            <a:r>
              <a:rPr dirty="0" sz="1150">
                <a:latin typeface="Times New Roman"/>
                <a:cs typeface="Times New Roman"/>
              </a:rPr>
              <a:t>He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wants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feel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control,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be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confident </a:t>
            </a:r>
            <a:r>
              <a:rPr dirty="0" sz="1150">
                <a:latin typeface="Times New Roman"/>
                <a:cs typeface="Times New Roman"/>
              </a:rPr>
              <a:t>in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decision-making,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feel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less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stressed, </a:t>
            </a:r>
            <a:r>
              <a:rPr dirty="0" sz="1150">
                <a:latin typeface="Times New Roman"/>
                <a:cs typeface="Times New Roman"/>
              </a:rPr>
              <a:t>have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peace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of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mind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that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projects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are </a:t>
            </a:r>
            <a:r>
              <a:rPr dirty="0" sz="1150">
                <a:latin typeface="Times New Roman"/>
                <a:cs typeface="Times New Roman"/>
              </a:rPr>
              <a:t>progressing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schedule,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feel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secure </a:t>
            </a:r>
            <a:r>
              <a:rPr dirty="0" sz="1150">
                <a:latin typeface="Times New Roman"/>
                <a:cs typeface="Times New Roman"/>
              </a:rPr>
              <a:t>financially,</a:t>
            </a:r>
            <a:r>
              <a:rPr dirty="0" sz="1150" spc="26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have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connection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with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the </a:t>
            </a:r>
            <a:r>
              <a:rPr dirty="0" sz="1150">
                <a:latin typeface="Times New Roman"/>
                <a:cs typeface="Times New Roman"/>
              </a:rPr>
              <a:t>team,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be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trusted,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but</a:t>
            </a:r>
            <a:r>
              <a:rPr dirty="0" sz="1150" spc="19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most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of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all,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he </a:t>
            </a:r>
            <a:r>
              <a:rPr dirty="0" sz="1150" spc="10">
                <a:latin typeface="Times New Roman"/>
                <a:cs typeface="Times New Roman"/>
              </a:rPr>
              <a:t>wants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to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feel</a:t>
            </a:r>
            <a:r>
              <a:rPr dirty="0" sz="1150" spc="19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accomplished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that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each </a:t>
            </a:r>
            <a:r>
              <a:rPr dirty="0" sz="1150">
                <a:latin typeface="Times New Roman"/>
                <a:cs typeface="Times New Roman"/>
              </a:rPr>
              <a:t>project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was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delivered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time,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within </a:t>
            </a:r>
            <a:r>
              <a:rPr dirty="0" sz="1150">
                <a:latin typeface="Times New Roman"/>
                <a:cs typeface="Times New Roman"/>
              </a:rPr>
              <a:t>budget,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with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good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quality.</a:t>
            </a:r>
            <a:endParaRPr sz="1150">
              <a:latin typeface="Times New Roman"/>
              <a:cs typeface="Times New Roman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6980338" y="1980905"/>
            <a:ext cx="2931795" cy="2849880"/>
            <a:chOff x="6980338" y="1980905"/>
            <a:chExt cx="2931795" cy="2849880"/>
          </a:xfrm>
        </p:grpSpPr>
        <p:sp>
          <p:nvSpPr>
            <p:cNvPr id="14" name="object 14" descr=""/>
            <p:cNvSpPr/>
            <p:nvPr/>
          </p:nvSpPr>
          <p:spPr>
            <a:xfrm>
              <a:off x="6980338" y="1980905"/>
              <a:ext cx="2931795" cy="2849880"/>
            </a:xfrm>
            <a:custGeom>
              <a:avLst/>
              <a:gdLst/>
              <a:ahLst/>
              <a:cxnLst/>
              <a:rect l="l" t="t" r="r" b="b"/>
              <a:pathLst>
                <a:path w="2931795" h="2849879">
                  <a:moveTo>
                    <a:pt x="2931263" y="2849839"/>
                  </a:moveTo>
                  <a:lnTo>
                    <a:pt x="0" y="2849839"/>
                  </a:lnTo>
                  <a:lnTo>
                    <a:pt x="0" y="0"/>
                  </a:lnTo>
                  <a:lnTo>
                    <a:pt x="2931263" y="0"/>
                  </a:lnTo>
                  <a:lnTo>
                    <a:pt x="2931263" y="2849839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5" name="object 1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65742" y="2150718"/>
              <a:ext cx="266822" cy="271052"/>
            </a:xfrm>
            <a:prstGeom prst="rect">
              <a:avLst/>
            </a:prstGeom>
          </p:spPr>
        </p:pic>
      </p:grpSp>
      <p:sp>
        <p:nvSpPr>
          <p:cNvPr id="16" name="object 16" descr=""/>
          <p:cNvSpPr txBox="1"/>
          <p:nvPr/>
        </p:nvSpPr>
        <p:spPr>
          <a:xfrm>
            <a:off x="6980338" y="1980905"/>
            <a:ext cx="2931795" cy="2849880"/>
          </a:xfrm>
          <a:prstGeom prst="rect">
            <a:avLst/>
          </a:prstGeom>
        </p:spPr>
        <p:txBody>
          <a:bodyPr wrap="square" lIns="0" tIns="188595" rIns="0" bIns="0" rtlCol="0" vert="horz">
            <a:spAutoFit/>
          </a:bodyPr>
          <a:lstStyle/>
          <a:p>
            <a:pPr marL="113664">
              <a:lnSpc>
                <a:spcPct val="100000"/>
              </a:lnSpc>
              <a:spcBef>
                <a:spcPts val="1485"/>
              </a:spcBef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Social</a:t>
            </a:r>
            <a:r>
              <a:rPr dirty="0" sz="1400" spc="30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JTBD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5"/>
              </a:spcBef>
            </a:pPr>
            <a:endParaRPr sz="1400">
              <a:latin typeface="Times New Roman"/>
              <a:cs typeface="Times New Roman"/>
            </a:endParaRPr>
          </a:p>
          <a:p>
            <a:pPr marL="113664" marR="126364">
              <a:lnSpc>
                <a:spcPts val="1280"/>
              </a:lnSpc>
            </a:pPr>
            <a:r>
              <a:rPr dirty="0" sz="1150">
                <a:latin typeface="Times New Roman"/>
                <a:cs typeface="Times New Roman"/>
              </a:rPr>
              <a:t>Earn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trust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from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clients,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gain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respect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from </a:t>
            </a:r>
            <a:r>
              <a:rPr dirty="0" sz="1150">
                <a:latin typeface="Times New Roman"/>
                <a:cs typeface="Times New Roman"/>
              </a:rPr>
              <a:t>workers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team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members,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be</a:t>
            </a:r>
            <a:r>
              <a:rPr dirty="0" sz="1150" spc="500">
                <a:latin typeface="Times New Roman"/>
                <a:cs typeface="Times New Roman"/>
              </a:rPr>
              <a:t>  </a:t>
            </a:r>
            <a:r>
              <a:rPr dirty="0" sz="1150">
                <a:latin typeface="Times New Roman"/>
                <a:cs typeface="Times New Roman"/>
              </a:rPr>
              <a:t>recognized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by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company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owners/investors, </a:t>
            </a:r>
            <a:r>
              <a:rPr dirty="0" sz="1150" spc="10">
                <a:latin typeface="Times New Roman"/>
                <a:cs typeface="Times New Roman"/>
              </a:rPr>
              <a:t>be</a:t>
            </a:r>
            <a:r>
              <a:rPr dirty="0" sz="1150" spc="16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seen</a:t>
            </a:r>
            <a:r>
              <a:rPr dirty="0" sz="1150" spc="16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as</a:t>
            </a:r>
            <a:r>
              <a:rPr dirty="0" sz="1150" spc="16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</a:t>
            </a:r>
            <a:r>
              <a:rPr dirty="0" sz="1150" spc="16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professional</a:t>
            </a:r>
            <a:r>
              <a:rPr dirty="0" sz="1150" spc="16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leader.</a:t>
            </a:r>
            <a:endParaRPr sz="11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Current</a:t>
            </a:r>
            <a:r>
              <a:rPr dirty="0" spc="35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Alternatives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grpSp>
        <p:nvGrpSpPr>
          <p:cNvPr id="4" name="object 4" descr=""/>
          <p:cNvGrpSpPr/>
          <p:nvPr/>
        </p:nvGrpSpPr>
        <p:grpSpPr>
          <a:xfrm>
            <a:off x="2705578" y="1419079"/>
            <a:ext cx="757555" cy="757555"/>
            <a:chOff x="2705578" y="1419079"/>
            <a:chExt cx="757555" cy="757555"/>
          </a:xfrm>
        </p:grpSpPr>
        <p:sp>
          <p:nvSpPr>
            <p:cNvPr id="5" name="object 5" descr=""/>
            <p:cNvSpPr/>
            <p:nvPr/>
          </p:nvSpPr>
          <p:spPr>
            <a:xfrm>
              <a:off x="2705578" y="1419079"/>
              <a:ext cx="757555" cy="757555"/>
            </a:xfrm>
            <a:custGeom>
              <a:avLst/>
              <a:gdLst/>
              <a:ahLst/>
              <a:cxnLst/>
              <a:rect l="l" t="t" r="r" b="b"/>
              <a:pathLst>
                <a:path w="757554" h="757555">
                  <a:moveTo>
                    <a:pt x="378621" y="757243"/>
                  </a:moveTo>
                  <a:lnTo>
                    <a:pt x="331128" y="754293"/>
                  </a:lnTo>
                  <a:lnTo>
                    <a:pt x="285395" y="745679"/>
                  </a:lnTo>
                  <a:lnTo>
                    <a:pt x="241778" y="731757"/>
                  </a:lnTo>
                  <a:lnTo>
                    <a:pt x="200630" y="712881"/>
                  </a:lnTo>
                  <a:lnTo>
                    <a:pt x="162307" y="689406"/>
                  </a:lnTo>
                  <a:lnTo>
                    <a:pt x="127164" y="661687"/>
                  </a:lnTo>
                  <a:lnTo>
                    <a:pt x="95556" y="630078"/>
                  </a:lnTo>
                  <a:lnTo>
                    <a:pt x="67836" y="594935"/>
                  </a:lnTo>
                  <a:lnTo>
                    <a:pt x="44361" y="556612"/>
                  </a:lnTo>
                  <a:lnTo>
                    <a:pt x="25485" y="515465"/>
                  </a:lnTo>
                  <a:lnTo>
                    <a:pt x="11563" y="471847"/>
                  </a:lnTo>
                  <a:lnTo>
                    <a:pt x="2950" y="426114"/>
                  </a:lnTo>
                  <a:lnTo>
                    <a:pt x="0" y="378621"/>
                  </a:lnTo>
                  <a:lnTo>
                    <a:pt x="2950" y="331128"/>
                  </a:lnTo>
                  <a:lnTo>
                    <a:pt x="11563" y="285395"/>
                  </a:lnTo>
                  <a:lnTo>
                    <a:pt x="25485" y="241778"/>
                  </a:lnTo>
                  <a:lnTo>
                    <a:pt x="44361" y="200630"/>
                  </a:lnTo>
                  <a:lnTo>
                    <a:pt x="67836" y="162307"/>
                  </a:lnTo>
                  <a:lnTo>
                    <a:pt x="95556" y="127164"/>
                  </a:lnTo>
                  <a:lnTo>
                    <a:pt x="127164" y="95556"/>
                  </a:lnTo>
                  <a:lnTo>
                    <a:pt x="162307" y="67836"/>
                  </a:lnTo>
                  <a:lnTo>
                    <a:pt x="200630" y="44361"/>
                  </a:lnTo>
                  <a:lnTo>
                    <a:pt x="241778" y="25485"/>
                  </a:lnTo>
                  <a:lnTo>
                    <a:pt x="285395" y="11563"/>
                  </a:lnTo>
                  <a:lnTo>
                    <a:pt x="331128" y="2950"/>
                  </a:lnTo>
                  <a:lnTo>
                    <a:pt x="378621" y="0"/>
                  </a:lnTo>
                  <a:lnTo>
                    <a:pt x="426114" y="2950"/>
                  </a:lnTo>
                  <a:lnTo>
                    <a:pt x="471847" y="11563"/>
                  </a:lnTo>
                  <a:lnTo>
                    <a:pt x="515465" y="25485"/>
                  </a:lnTo>
                  <a:lnTo>
                    <a:pt x="556612" y="44361"/>
                  </a:lnTo>
                  <a:lnTo>
                    <a:pt x="594935" y="67836"/>
                  </a:lnTo>
                  <a:lnTo>
                    <a:pt x="630078" y="95556"/>
                  </a:lnTo>
                  <a:lnTo>
                    <a:pt x="661687" y="127164"/>
                  </a:lnTo>
                  <a:lnTo>
                    <a:pt x="689406" y="162307"/>
                  </a:lnTo>
                  <a:lnTo>
                    <a:pt x="712881" y="200630"/>
                  </a:lnTo>
                  <a:lnTo>
                    <a:pt x="731757" y="241778"/>
                  </a:lnTo>
                  <a:lnTo>
                    <a:pt x="745679" y="285395"/>
                  </a:lnTo>
                  <a:lnTo>
                    <a:pt x="754293" y="331128"/>
                  </a:lnTo>
                  <a:lnTo>
                    <a:pt x="757243" y="378621"/>
                  </a:lnTo>
                  <a:lnTo>
                    <a:pt x="754293" y="426114"/>
                  </a:lnTo>
                  <a:lnTo>
                    <a:pt x="745679" y="471847"/>
                  </a:lnTo>
                  <a:lnTo>
                    <a:pt x="731757" y="515465"/>
                  </a:lnTo>
                  <a:lnTo>
                    <a:pt x="712881" y="556612"/>
                  </a:lnTo>
                  <a:lnTo>
                    <a:pt x="689406" y="594935"/>
                  </a:lnTo>
                  <a:lnTo>
                    <a:pt x="661687" y="630078"/>
                  </a:lnTo>
                  <a:lnTo>
                    <a:pt x="630078" y="661687"/>
                  </a:lnTo>
                  <a:lnTo>
                    <a:pt x="594935" y="689406"/>
                  </a:lnTo>
                  <a:lnTo>
                    <a:pt x="556612" y="712881"/>
                  </a:lnTo>
                  <a:lnTo>
                    <a:pt x="515465" y="731757"/>
                  </a:lnTo>
                  <a:lnTo>
                    <a:pt x="471847" y="745679"/>
                  </a:lnTo>
                  <a:lnTo>
                    <a:pt x="426114" y="754293"/>
                  </a:lnTo>
                  <a:lnTo>
                    <a:pt x="378621" y="75724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70718" y="1484218"/>
              <a:ext cx="597183" cy="604939"/>
            </a:xfrm>
            <a:prstGeom prst="rect">
              <a:avLst/>
            </a:prstGeom>
          </p:spPr>
        </p:pic>
      </p:grpSp>
      <p:sp>
        <p:nvSpPr>
          <p:cNvPr id="7" name="object 7" descr=""/>
          <p:cNvSpPr txBox="1"/>
          <p:nvPr/>
        </p:nvSpPr>
        <p:spPr>
          <a:xfrm>
            <a:off x="1007401" y="2302043"/>
            <a:ext cx="3900804" cy="116586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500" spc="45" b="1">
                <a:latin typeface="Times New Roman"/>
                <a:cs typeface="Times New Roman"/>
              </a:rPr>
              <a:t>Current</a:t>
            </a:r>
            <a:r>
              <a:rPr dirty="0" sz="1500" spc="30" b="1">
                <a:latin typeface="Times New Roman"/>
                <a:cs typeface="Times New Roman"/>
              </a:rPr>
              <a:t> </a:t>
            </a:r>
            <a:r>
              <a:rPr dirty="0" sz="1500" spc="40" b="1">
                <a:latin typeface="Times New Roman"/>
                <a:cs typeface="Times New Roman"/>
              </a:rPr>
              <a:t>Alternatives</a:t>
            </a:r>
            <a:endParaRPr sz="1500">
              <a:latin typeface="Times New Roman"/>
              <a:cs typeface="Times New Roman"/>
            </a:endParaRPr>
          </a:p>
          <a:p>
            <a:pPr marL="12700" marR="5080">
              <a:lnSpc>
                <a:spcPts val="1410"/>
              </a:lnSpc>
              <a:spcBef>
                <a:spcPts val="1525"/>
              </a:spcBef>
            </a:pPr>
            <a:r>
              <a:rPr dirty="0" sz="1250">
                <a:latin typeface="Times New Roman"/>
                <a:cs typeface="Times New Roman"/>
              </a:rPr>
              <a:t>Manual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spreadsheets,</a:t>
            </a:r>
            <a:r>
              <a:rPr dirty="0" sz="1250" spc="26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messaging</a:t>
            </a:r>
            <a:r>
              <a:rPr dirty="0" sz="1250" spc="26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apps,</a:t>
            </a:r>
            <a:r>
              <a:rPr dirty="0" sz="1250" spc="26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phone</a:t>
            </a:r>
            <a:r>
              <a:rPr dirty="0" sz="1250" spc="26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calls</a:t>
            </a:r>
            <a:r>
              <a:rPr dirty="0" sz="1250" spc="265">
                <a:latin typeface="Times New Roman"/>
                <a:cs typeface="Times New Roman"/>
              </a:rPr>
              <a:t> </a:t>
            </a:r>
            <a:r>
              <a:rPr dirty="0" sz="1250" spc="-25">
                <a:latin typeface="Times New Roman"/>
                <a:cs typeface="Times New Roman"/>
              </a:rPr>
              <a:t>and </a:t>
            </a:r>
            <a:r>
              <a:rPr dirty="0" sz="1250">
                <a:latin typeface="Times New Roman"/>
                <a:cs typeface="Times New Roman"/>
              </a:rPr>
              <a:t>SMS,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paper-Based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logs</a:t>
            </a:r>
            <a:r>
              <a:rPr dirty="0" sz="1250" spc="26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and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reports,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separate</a:t>
            </a:r>
            <a:r>
              <a:rPr dirty="0" sz="1250" spc="265">
                <a:latin typeface="Times New Roman"/>
                <a:cs typeface="Times New Roman"/>
              </a:rPr>
              <a:t> </a:t>
            </a:r>
            <a:r>
              <a:rPr dirty="0" sz="1250" spc="35">
                <a:latin typeface="Times New Roman"/>
                <a:cs typeface="Times New Roman"/>
              </a:rPr>
              <a:t>inventory </a:t>
            </a:r>
            <a:r>
              <a:rPr dirty="0" sz="1250">
                <a:latin typeface="Times New Roman"/>
                <a:cs typeface="Times New Roman"/>
              </a:rPr>
              <a:t>logs,</a:t>
            </a:r>
            <a:r>
              <a:rPr dirty="0" sz="1250" spc="24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frequent</a:t>
            </a:r>
            <a:r>
              <a:rPr dirty="0" sz="1250" spc="24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site</a:t>
            </a:r>
            <a:r>
              <a:rPr dirty="0" sz="1250" spc="24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visits,</a:t>
            </a:r>
            <a:r>
              <a:rPr dirty="0" sz="1250" spc="24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email</a:t>
            </a:r>
            <a:r>
              <a:rPr dirty="0" sz="1250" spc="24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reports,</a:t>
            </a:r>
            <a:r>
              <a:rPr dirty="0" sz="1250" spc="245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accounting </a:t>
            </a:r>
            <a:r>
              <a:rPr dirty="0" sz="1250" spc="35">
                <a:latin typeface="Times New Roman"/>
                <a:cs typeface="Times New Roman"/>
              </a:rPr>
              <a:t>software.</a:t>
            </a:r>
            <a:endParaRPr sz="1250">
              <a:latin typeface="Times New Roman"/>
              <a:cs typeface="Times New Roman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7240895" y="1419079"/>
            <a:ext cx="757555" cy="757555"/>
            <a:chOff x="7240895" y="1419079"/>
            <a:chExt cx="757555" cy="757555"/>
          </a:xfrm>
        </p:grpSpPr>
        <p:sp>
          <p:nvSpPr>
            <p:cNvPr id="9" name="object 9" descr=""/>
            <p:cNvSpPr/>
            <p:nvPr/>
          </p:nvSpPr>
          <p:spPr>
            <a:xfrm>
              <a:off x="7240895" y="1419079"/>
              <a:ext cx="757555" cy="757555"/>
            </a:xfrm>
            <a:custGeom>
              <a:avLst/>
              <a:gdLst/>
              <a:ahLst/>
              <a:cxnLst/>
              <a:rect l="l" t="t" r="r" b="b"/>
              <a:pathLst>
                <a:path w="757554" h="757555">
                  <a:moveTo>
                    <a:pt x="378621" y="757243"/>
                  </a:moveTo>
                  <a:lnTo>
                    <a:pt x="331128" y="754293"/>
                  </a:lnTo>
                  <a:lnTo>
                    <a:pt x="285395" y="745679"/>
                  </a:lnTo>
                  <a:lnTo>
                    <a:pt x="241778" y="731757"/>
                  </a:lnTo>
                  <a:lnTo>
                    <a:pt x="200630" y="712881"/>
                  </a:lnTo>
                  <a:lnTo>
                    <a:pt x="162307" y="689406"/>
                  </a:lnTo>
                  <a:lnTo>
                    <a:pt x="127164" y="661687"/>
                  </a:lnTo>
                  <a:lnTo>
                    <a:pt x="95556" y="630078"/>
                  </a:lnTo>
                  <a:lnTo>
                    <a:pt x="67836" y="594935"/>
                  </a:lnTo>
                  <a:lnTo>
                    <a:pt x="44361" y="556612"/>
                  </a:lnTo>
                  <a:lnTo>
                    <a:pt x="25485" y="515465"/>
                  </a:lnTo>
                  <a:lnTo>
                    <a:pt x="11563" y="471847"/>
                  </a:lnTo>
                  <a:lnTo>
                    <a:pt x="2950" y="426114"/>
                  </a:lnTo>
                  <a:lnTo>
                    <a:pt x="0" y="378621"/>
                  </a:lnTo>
                  <a:lnTo>
                    <a:pt x="2950" y="331128"/>
                  </a:lnTo>
                  <a:lnTo>
                    <a:pt x="11563" y="285395"/>
                  </a:lnTo>
                  <a:lnTo>
                    <a:pt x="25485" y="241778"/>
                  </a:lnTo>
                  <a:lnTo>
                    <a:pt x="44361" y="200630"/>
                  </a:lnTo>
                  <a:lnTo>
                    <a:pt x="67836" y="162307"/>
                  </a:lnTo>
                  <a:lnTo>
                    <a:pt x="95556" y="127164"/>
                  </a:lnTo>
                  <a:lnTo>
                    <a:pt x="127164" y="95556"/>
                  </a:lnTo>
                  <a:lnTo>
                    <a:pt x="162307" y="67836"/>
                  </a:lnTo>
                  <a:lnTo>
                    <a:pt x="200630" y="44361"/>
                  </a:lnTo>
                  <a:lnTo>
                    <a:pt x="241778" y="25485"/>
                  </a:lnTo>
                  <a:lnTo>
                    <a:pt x="285395" y="11563"/>
                  </a:lnTo>
                  <a:lnTo>
                    <a:pt x="331128" y="2950"/>
                  </a:lnTo>
                  <a:lnTo>
                    <a:pt x="378621" y="0"/>
                  </a:lnTo>
                  <a:lnTo>
                    <a:pt x="426114" y="2950"/>
                  </a:lnTo>
                  <a:lnTo>
                    <a:pt x="471847" y="11563"/>
                  </a:lnTo>
                  <a:lnTo>
                    <a:pt x="515465" y="25485"/>
                  </a:lnTo>
                  <a:lnTo>
                    <a:pt x="556612" y="44361"/>
                  </a:lnTo>
                  <a:lnTo>
                    <a:pt x="594935" y="67836"/>
                  </a:lnTo>
                  <a:lnTo>
                    <a:pt x="630078" y="95556"/>
                  </a:lnTo>
                  <a:lnTo>
                    <a:pt x="661687" y="127164"/>
                  </a:lnTo>
                  <a:lnTo>
                    <a:pt x="689406" y="162307"/>
                  </a:lnTo>
                  <a:lnTo>
                    <a:pt x="712881" y="200630"/>
                  </a:lnTo>
                  <a:lnTo>
                    <a:pt x="731757" y="241778"/>
                  </a:lnTo>
                  <a:lnTo>
                    <a:pt x="745679" y="285395"/>
                  </a:lnTo>
                  <a:lnTo>
                    <a:pt x="754293" y="331128"/>
                  </a:lnTo>
                  <a:lnTo>
                    <a:pt x="757243" y="378621"/>
                  </a:lnTo>
                  <a:lnTo>
                    <a:pt x="754293" y="426114"/>
                  </a:lnTo>
                  <a:lnTo>
                    <a:pt x="745679" y="471847"/>
                  </a:lnTo>
                  <a:lnTo>
                    <a:pt x="731757" y="515465"/>
                  </a:lnTo>
                  <a:lnTo>
                    <a:pt x="712881" y="556612"/>
                  </a:lnTo>
                  <a:lnTo>
                    <a:pt x="689406" y="594935"/>
                  </a:lnTo>
                  <a:lnTo>
                    <a:pt x="661687" y="630078"/>
                  </a:lnTo>
                  <a:lnTo>
                    <a:pt x="630078" y="661687"/>
                  </a:lnTo>
                  <a:lnTo>
                    <a:pt x="594935" y="689406"/>
                  </a:lnTo>
                  <a:lnTo>
                    <a:pt x="556612" y="712881"/>
                  </a:lnTo>
                  <a:lnTo>
                    <a:pt x="515465" y="731757"/>
                  </a:lnTo>
                  <a:lnTo>
                    <a:pt x="471847" y="745679"/>
                  </a:lnTo>
                  <a:lnTo>
                    <a:pt x="426114" y="754293"/>
                  </a:lnTo>
                  <a:lnTo>
                    <a:pt x="378621" y="75724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346747" y="1565642"/>
              <a:ext cx="545541" cy="464117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/>
          <p:nvPr/>
        </p:nvSpPr>
        <p:spPr>
          <a:xfrm>
            <a:off x="5534576" y="2302043"/>
            <a:ext cx="4142104" cy="134493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500" b="1">
                <a:latin typeface="Times New Roman"/>
                <a:cs typeface="Times New Roman"/>
              </a:rPr>
              <a:t>Gaps</a:t>
            </a:r>
            <a:r>
              <a:rPr dirty="0" sz="1500" spc="190" b="1">
                <a:latin typeface="Times New Roman"/>
                <a:cs typeface="Times New Roman"/>
              </a:rPr>
              <a:t> </a:t>
            </a:r>
            <a:r>
              <a:rPr dirty="0" sz="1500" b="1">
                <a:latin typeface="Times New Roman"/>
                <a:cs typeface="Times New Roman"/>
              </a:rPr>
              <a:t>in</a:t>
            </a:r>
            <a:r>
              <a:rPr dirty="0" sz="1500" spc="195" b="1">
                <a:latin typeface="Times New Roman"/>
                <a:cs typeface="Times New Roman"/>
              </a:rPr>
              <a:t> </a:t>
            </a:r>
            <a:r>
              <a:rPr dirty="0" sz="1500" spc="45" b="1">
                <a:latin typeface="Times New Roman"/>
                <a:cs typeface="Times New Roman"/>
              </a:rPr>
              <a:t>Current</a:t>
            </a:r>
            <a:r>
              <a:rPr dirty="0" sz="1500" spc="85" b="1">
                <a:latin typeface="Times New Roman"/>
                <a:cs typeface="Times New Roman"/>
              </a:rPr>
              <a:t> </a:t>
            </a:r>
            <a:r>
              <a:rPr dirty="0" sz="1500" spc="40" b="1">
                <a:latin typeface="Times New Roman"/>
                <a:cs typeface="Times New Roman"/>
              </a:rPr>
              <a:t>Alternatives</a:t>
            </a:r>
            <a:endParaRPr sz="1500">
              <a:latin typeface="Times New Roman"/>
              <a:cs typeface="Times New Roman"/>
            </a:endParaRPr>
          </a:p>
          <a:p>
            <a:pPr marL="12700" marR="5080">
              <a:lnSpc>
                <a:spcPts val="1410"/>
              </a:lnSpc>
              <a:spcBef>
                <a:spcPts val="1525"/>
              </a:spcBef>
            </a:pPr>
            <a:r>
              <a:rPr dirty="0" sz="1250" spc="20">
                <a:latin typeface="Times New Roman"/>
                <a:cs typeface="Times New Roman"/>
              </a:rPr>
              <a:t>Contractors</a:t>
            </a:r>
            <a:r>
              <a:rPr dirty="0" sz="1250" spc="250">
                <a:latin typeface="Times New Roman"/>
                <a:cs typeface="Times New Roman"/>
              </a:rPr>
              <a:t> </a:t>
            </a:r>
            <a:r>
              <a:rPr dirty="0" sz="1250" spc="20">
                <a:latin typeface="Times New Roman"/>
                <a:cs typeface="Times New Roman"/>
              </a:rPr>
              <a:t>are</a:t>
            </a:r>
            <a:r>
              <a:rPr dirty="0" sz="1250" spc="250">
                <a:latin typeface="Times New Roman"/>
                <a:cs typeface="Times New Roman"/>
              </a:rPr>
              <a:t> </a:t>
            </a:r>
            <a:r>
              <a:rPr dirty="0" sz="1250" spc="20">
                <a:latin typeface="Times New Roman"/>
                <a:cs typeface="Times New Roman"/>
              </a:rPr>
              <a:t>dissatisfied</a:t>
            </a:r>
            <a:r>
              <a:rPr dirty="0" sz="1250" spc="250">
                <a:latin typeface="Times New Roman"/>
                <a:cs typeface="Times New Roman"/>
              </a:rPr>
              <a:t> </a:t>
            </a:r>
            <a:r>
              <a:rPr dirty="0" sz="1250" spc="20">
                <a:latin typeface="Times New Roman"/>
                <a:cs typeface="Times New Roman"/>
              </a:rPr>
              <a:t>with</a:t>
            </a:r>
            <a:r>
              <a:rPr dirty="0" sz="1250" spc="25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outdated</a:t>
            </a:r>
            <a:r>
              <a:rPr dirty="0" sz="1250" spc="25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tools, </a:t>
            </a:r>
            <a:r>
              <a:rPr dirty="0" sz="1250" spc="45">
                <a:latin typeface="Times New Roman"/>
                <a:cs typeface="Times New Roman"/>
              </a:rPr>
              <a:t>inconsistencies,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and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inefficient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communication,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leading</a:t>
            </a:r>
            <a:r>
              <a:rPr dirty="0" sz="1250" spc="215">
                <a:latin typeface="Times New Roman"/>
                <a:cs typeface="Times New Roman"/>
              </a:rPr>
              <a:t> </a:t>
            </a:r>
            <a:r>
              <a:rPr dirty="0" sz="1250" spc="-25">
                <a:latin typeface="Times New Roman"/>
                <a:cs typeface="Times New Roman"/>
              </a:rPr>
              <a:t>to </a:t>
            </a:r>
            <a:r>
              <a:rPr dirty="0" sz="1250" spc="45">
                <a:latin typeface="Times New Roman"/>
                <a:cs typeface="Times New Roman"/>
              </a:rPr>
              <a:t>delays,</a:t>
            </a:r>
            <a:r>
              <a:rPr dirty="0" sz="1250" spc="20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inconsistencies,</a:t>
            </a:r>
            <a:r>
              <a:rPr dirty="0" sz="1250" spc="204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and</a:t>
            </a:r>
            <a:r>
              <a:rPr dirty="0" sz="1250" spc="20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ineffective</a:t>
            </a:r>
            <a:r>
              <a:rPr dirty="0" sz="1250" spc="204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project</a:t>
            </a:r>
            <a:r>
              <a:rPr dirty="0" sz="1250" spc="20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tracking, </a:t>
            </a:r>
            <a:r>
              <a:rPr dirty="0" sz="1250" spc="45">
                <a:latin typeface="Times New Roman"/>
                <a:cs typeface="Times New Roman"/>
              </a:rPr>
              <a:t>resulting</a:t>
            </a:r>
            <a:r>
              <a:rPr dirty="0" sz="1250" spc="229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in</a:t>
            </a:r>
            <a:r>
              <a:rPr dirty="0" sz="1250" spc="23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wasted</a:t>
            </a:r>
            <a:r>
              <a:rPr dirty="0" sz="1250" spc="23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time,</a:t>
            </a:r>
            <a:r>
              <a:rPr dirty="0" sz="1250" spc="235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decision-</a:t>
            </a:r>
            <a:r>
              <a:rPr dirty="0" sz="1250">
                <a:latin typeface="Times New Roman"/>
                <a:cs typeface="Times New Roman"/>
              </a:rPr>
              <a:t>making</a:t>
            </a:r>
            <a:r>
              <a:rPr dirty="0" sz="1250" spc="229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delays,</a:t>
            </a:r>
            <a:r>
              <a:rPr dirty="0" sz="1250" spc="235">
                <a:latin typeface="Times New Roman"/>
                <a:cs typeface="Times New Roman"/>
              </a:rPr>
              <a:t> </a:t>
            </a:r>
            <a:r>
              <a:rPr dirty="0" sz="1250" spc="-25">
                <a:latin typeface="Times New Roman"/>
                <a:cs typeface="Times New Roman"/>
              </a:rPr>
              <a:t>and</a:t>
            </a:r>
            <a:r>
              <a:rPr dirty="0" sz="1250" spc="50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client</a:t>
            </a:r>
            <a:r>
              <a:rPr dirty="0" sz="1250" spc="35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distrust.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12" name="object 12" descr=""/>
          <p:cNvSpPr/>
          <p:nvPr/>
        </p:nvSpPr>
        <p:spPr>
          <a:xfrm>
            <a:off x="5360000" y="2697436"/>
            <a:ext cx="16510" cy="1221740"/>
          </a:xfrm>
          <a:custGeom>
            <a:avLst/>
            <a:gdLst/>
            <a:ahLst/>
            <a:cxnLst/>
            <a:rect l="l" t="t" r="r" b="b"/>
            <a:pathLst>
              <a:path w="16510" h="1221739">
                <a:moveTo>
                  <a:pt x="16284" y="1221359"/>
                </a:moveTo>
                <a:lnTo>
                  <a:pt x="0" y="1221359"/>
                </a:lnTo>
                <a:lnTo>
                  <a:pt x="0" y="0"/>
                </a:lnTo>
                <a:lnTo>
                  <a:pt x="16284" y="0"/>
                </a:lnTo>
                <a:lnTo>
                  <a:pt x="16284" y="1221359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3997" y="600281"/>
            <a:ext cx="4570095" cy="4362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Problem</a:t>
            </a:r>
            <a:r>
              <a:rPr dirty="0" spc="75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Validation</a:t>
            </a:r>
            <a:r>
              <a:rPr dirty="0" spc="130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(GOOTB)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grpSp>
        <p:nvGrpSpPr>
          <p:cNvPr id="4" name="object 4" descr=""/>
          <p:cNvGrpSpPr/>
          <p:nvPr/>
        </p:nvGrpSpPr>
        <p:grpSpPr>
          <a:xfrm>
            <a:off x="596696" y="1394652"/>
            <a:ext cx="5586095" cy="3257550"/>
            <a:chOff x="596696" y="1394652"/>
            <a:chExt cx="5586095" cy="3257550"/>
          </a:xfrm>
        </p:grpSpPr>
        <p:sp>
          <p:nvSpPr>
            <p:cNvPr id="5" name="object 5" descr=""/>
            <p:cNvSpPr/>
            <p:nvPr/>
          </p:nvSpPr>
          <p:spPr>
            <a:xfrm>
              <a:off x="596696" y="1394652"/>
              <a:ext cx="5586095" cy="3257550"/>
            </a:xfrm>
            <a:custGeom>
              <a:avLst/>
              <a:gdLst/>
              <a:ahLst/>
              <a:cxnLst/>
              <a:rect l="l" t="t" r="r" b="b"/>
              <a:pathLst>
                <a:path w="5586095" h="3257550">
                  <a:moveTo>
                    <a:pt x="5585686" y="3256959"/>
                  </a:moveTo>
                  <a:lnTo>
                    <a:pt x="0" y="3256959"/>
                  </a:lnTo>
                  <a:lnTo>
                    <a:pt x="0" y="0"/>
                  </a:lnTo>
                  <a:lnTo>
                    <a:pt x="5585686" y="0"/>
                  </a:lnTo>
                  <a:lnTo>
                    <a:pt x="5585686" y="3256959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596696" y="1875053"/>
              <a:ext cx="5586095" cy="16510"/>
            </a:xfrm>
            <a:custGeom>
              <a:avLst/>
              <a:gdLst/>
              <a:ahLst/>
              <a:cxnLst/>
              <a:rect l="l" t="t" r="r" b="b"/>
              <a:pathLst>
                <a:path w="5586095" h="16510">
                  <a:moveTo>
                    <a:pt x="5585686" y="16284"/>
                  </a:moveTo>
                  <a:lnTo>
                    <a:pt x="0" y="16284"/>
                  </a:lnTo>
                  <a:lnTo>
                    <a:pt x="0" y="0"/>
                  </a:lnTo>
                  <a:lnTo>
                    <a:pt x="5585686" y="0"/>
                  </a:lnTo>
                  <a:lnTo>
                    <a:pt x="5585686" y="16284"/>
                  </a:lnTo>
                  <a:close/>
                </a:path>
              </a:pathLst>
            </a:custGeom>
            <a:solidFill>
              <a:srgbClr val="F1662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 descr=""/>
          <p:cNvSpPr txBox="1"/>
          <p:nvPr/>
        </p:nvSpPr>
        <p:spPr>
          <a:xfrm>
            <a:off x="596696" y="1394652"/>
            <a:ext cx="5586095" cy="480695"/>
          </a:xfrm>
          <a:prstGeom prst="rect">
            <a:avLst/>
          </a:prstGeom>
          <a:solidFill>
            <a:srgbClr val="BE2025"/>
          </a:solidFill>
        </p:spPr>
        <p:txBody>
          <a:bodyPr wrap="square" lIns="0" tIns="110489" rIns="0" bIns="0" rtlCol="0" vert="horz">
            <a:spAutoFit/>
          </a:bodyPr>
          <a:lstStyle/>
          <a:p>
            <a:pPr marL="404495">
              <a:lnSpc>
                <a:spcPct val="100000"/>
              </a:lnSpc>
              <a:spcBef>
                <a:spcPts val="869"/>
              </a:spcBef>
            </a:pPr>
            <a:r>
              <a:rPr dirty="0" sz="1500" spc="50" b="1">
                <a:solidFill>
                  <a:srgbClr val="FFFFFF"/>
                </a:solidFill>
                <a:latin typeface="Times New Roman"/>
                <a:cs typeface="Times New Roman"/>
              </a:rPr>
              <a:t>Partial</a:t>
            </a:r>
            <a:r>
              <a:rPr dirty="0" sz="1500" spc="15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List</a:t>
            </a:r>
            <a:r>
              <a:rPr dirty="0" sz="1500" spc="15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dirty="0" sz="1500" spc="15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50" b="1">
                <a:solidFill>
                  <a:srgbClr val="FFFFFF"/>
                </a:solidFill>
                <a:latin typeface="Times New Roman"/>
                <a:cs typeface="Times New Roman"/>
              </a:rPr>
              <a:t>Potential</a:t>
            </a:r>
            <a:r>
              <a:rPr dirty="0" sz="1500" spc="15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50" b="1">
                <a:solidFill>
                  <a:srgbClr val="FFFFFF"/>
                </a:solidFill>
                <a:latin typeface="Times New Roman"/>
                <a:cs typeface="Times New Roman"/>
              </a:rPr>
              <a:t>Customers/Users</a:t>
            </a:r>
            <a:r>
              <a:rPr dirty="0" sz="1500" spc="15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40" b="1">
                <a:solidFill>
                  <a:srgbClr val="FFFFFF"/>
                </a:solidFill>
                <a:latin typeface="Times New Roman"/>
                <a:cs typeface="Times New Roman"/>
              </a:rPr>
              <a:t>Interviewed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726975" y="2033344"/>
            <a:ext cx="2544445" cy="247967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Name:</a:t>
            </a:r>
            <a:r>
              <a:rPr dirty="0" sz="1400" spc="29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Ma.</a:t>
            </a:r>
            <a:r>
              <a:rPr dirty="0" sz="140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Nathanaela</a:t>
            </a:r>
            <a:r>
              <a:rPr dirty="0" sz="1400" spc="2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Guanzon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270"/>
              </a:spcBef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Occupation:</a:t>
            </a:r>
            <a:r>
              <a:rPr dirty="0" sz="1400" spc="85" b="1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Engineer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65"/>
              </a:spcBef>
            </a:pP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Name:</a:t>
            </a:r>
            <a:r>
              <a:rPr dirty="0" sz="1400" spc="18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Jomar</a:t>
            </a:r>
            <a:r>
              <a:rPr dirty="0" sz="1400" spc="1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F.</a:t>
            </a:r>
            <a:r>
              <a:rPr dirty="0" sz="1400" spc="1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Calderon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265"/>
              </a:spcBef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Occupation:</a:t>
            </a:r>
            <a:r>
              <a:rPr dirty="0" sz="1400" spc="85" b="1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Engineer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135"/>
              </a:spcBef>
            </a:pP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Name:</a:t>
            </a:r>
            <a:r>
              <a:rPr dirty="0" sz="1400" spc="29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Monica</a:t>
            </a:r>
            <a:r>
              <a:rPr dirty="0" sz="1400" spc="1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Alinabon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270"/>
              </a:spcBef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Occupation:</a:t>
            </a:r>
            <a:r>
              <a:rPr dirty="0" sz="1400" spc="85" b="1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Engineer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6442940" y="1394652"/>
            <a:ext cx="3729354" cy="325755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06680" rIns="0" bIns="0" rtlCol="0" vert="horz">
            <a:spAutoFit/>
          </a:bodyPr>
          <a:lstStyle/>
          <a:p>
            <a:pPr marL="133350">
              <a:lnSpc>
                <a:spcPct val="100000"/>
              </a:lnSpc>
              <a:spcBef>
                <a:spcPts val="840"/>
              </a:spcBef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Problem</a:t>
            </a:r>
            <a:r>
              <a:rPr dirty="0" sz="1400" spc="31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Validation</a:t>
            </a:r>
            <a:endParaRPr sz="1400">
              <a:latin typeface="Times New Roman"/>
              <a:cs typeface="Times New Roman"/>
            </a:endParaRPr>
          </a:p>
          <a:p>
            <a:pPr marL="133350">
              <a:lnSpc>
                <a:spcPct val="100000"/>
              </a:lnSpc>
              <a:spcBef>
                <a:spcPts val="950"/>
              </a:spcBef>
            </a:pPr>
            <a:r>
              <a:rPr dirty="0" sz="1400" spc="10" b="1">
                <a:latin typeface="Times New Roman"/>
                <a:cs typeface="Times New Roman"/>
              </a:rPr>
              <a:t>Total</a:t>
            </a:r>
            <a:r>
              <a:rPr dirty="0" sz="1400" spc="295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customers/users</a:t>
            </a:r>
            <a:r>
              <a:rPr dirty="0" sz="1400" spc="300" b="1">
                <a:latin typeface="Times New Roman"/>
                <a:cs typeface="Times New Roman"/>
              </a:rPr>
              <a:t> </a:t>
            </a:r>
            <a:r>
              <a:rPr dirty="0" sz="1400" spc="-10" b="1">
                <a:latin typeface="Times New Roman"/>
                <a:cs typeface="Times New Roman"/>
              </a:rPr>
              <a:t>interviewed:</a:t>
            </a:r>
            <a:endParaRPr sz="1400">
              <a:latin typeface="Times New Roman"/>
              <a:cs typeface="Times New Roman"/>
            </a:endParaRPr>
          </a:p>
          <a:p>
            <a:pPr marL="251460" indent="-118110">
              <a:lnSpc>
                <a:spcPts val="1610"/>
              </a:lnSpc>
              <a:spcBef>
                <a:spcPts val="114"/>
              </a:spcBef>
              <a:buChar char="•"/>
              <a:tabLst>
                <a:tab pos="251460" algn="l"/>
              </a:tabLst>
            </a:pPr>
            <a:r>
              <a:rPr dirty="0" sz="1400">
                <a:latin typeface="Times New Roman"/>
                <a:cs typeface="Times New Roman"/>
              </a:rPr>
              <a:t>In-person:</a:t>
            </a:r>
            <a:r>
              <a:rPr dirty="0" sz="1400" spc="459">
                <a:latin typeface="Times New Roman"/>
                <a:cs typeface="Times New Roman"/>
              </a:rPr>
              <a:t> </a:t>
            </a:r>
            <a:r>
              <a:rPr dirty="0" sz="1400" spc="-50">
                <a:latin typeface="Times New Roman"/>
                <a:cs typeface="Times New Roman"/>
              </a:rPr>
              <a:t>9</a:t>
            </a:r>
            <a:endParaRPr sz="1400">
              <a:latin typeface="Times New Roman"/>
              <a:cs typeface="Times New Roman"/>
            </a:endParaRPr>
          </a:p>
          <a:p>
            <a:pPr marL="248285" indent="-114935">
              <a:lnSpc>
                <a:spcPts val="1610"/>
              </a:lnSpc>
              <a:buChar char="•"/>
              <a:tabLst>
                <a:tab pos="248285" algn="l"/>
              </a:tabLst>
            </a:pPr>
            <a:r>
              <a:rPr dirty="0" sz="1400">
                <a:latin typeface="Times New Roman"/>
                <a:cs typeface="Times New Roman"/>
              </a:rPr>
              <a:t>Virtually:</a:t>
            </a:r>
            <a:r>
              <a:rPr dirty="0" sz="1400" spc="390">
                <a:latin typeface="Times New Roman"/>
                <a:cs typeface="Times New Roman"/>
              </a:rPr>
              <a:t> </a:t>
            </a:r>
            <a:r>
              <a:rPr dirty="0" sz="1400" spc="-50">
                <a:latin typeface="Times New Roman"/>
                <a:cs typeface="Times New Roman"/>
              </a:rPr>
              <a:t>2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35"/>
              </a:spcBef>
            </a:pPr>
            <a:endParaRPr sz="1400">
              <a:latin typeface="Times New Roman"/>
              <a:cs typeface="Times New Roman"/>
            </a:endParaRPr>
          </a:p>
          <a:p>
            <a:pPr marL="133350" marR="627380">
              <a:lnSpc>
                <a:spcPts val="1540"/>
              </a:lnSpc>
            </a:pPr>
            <a:r>
              <a:rPr dirty="0" sz="1400" spc="10" b="1">
                <a:latin typeface="Times New Roman"/>
                <a:cs typeface="Times New Roman"/>
              </a:rPr>
              <a:t>Total</a:t>
            </a:r>
            <a:r>
              <a:rPr dirty="0" sz="1400" spc="229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customers/users</a:t>
            </a:r>
            <a:r>
              <a:rPr dirty="0" sz="1400" spc="235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for</a:t>
            </a:r>
            <a:r>
              <a:rPr dirty="0" sz="1400" spc="204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whom</a:t>
            </a:r>
            <a:r>
              <a:rPr dirty="0" sz="1400" spc="235" b="1">
                <a:latin typeface="Times New Roman"/>
                <a:cs typeface="Times New Roman"/>
              </a:rPr>
              <a:t> </a:t>
            </a:r>
            <a:r>
              <a:rPr dirty="0" sz="1400" spc="-20" b="1">
                <a:latin typeface="Times New Roman"/>
                <a:cs typeface="Times New Roman"/>
              </a:rPr>
              <a:t>this </a:t>
            </a:r>
            <a:r>
              <a:rPr dirty="0" sz="1400" b="1">
                <a:latin typeface="Times New Roman"/>
                <a:cs typeface="Times New Roman"/>
              </a:rPr>
              <a:t>problem</a:t>
            </a:r>
            <a:r>
              <a:rPr dirty="0" sz="1400" spc="265" b="1">
                <a:latin typeface="Times New Roman"/>
                <a:cs typeface="Times New Roman"/>
              </a:rPr>
              <a:t> </a:t>
            </a:r>
            <a:r>
              <a:rPr dirty="0" sz="1400" b="1">
                <a:latin typeface="Times New Roman"/>
                <a:cs typeface="Times New Roman"/>
              </a:rPr>
              <a:t>is</a:t>
            </a:r>
            <a:r>
              <a:rPr dirty="0" sz="1400" spc="270" b="1">
                <a:latin typeface="Times New Roman"/>
                <a:cs typeface="Times New Roman"/>
              </a:rPr>
              <a:t> </a:t>
            </a:r>
            <a:r>
              <a:rPr dirty="0" sz="1400" b="1">
                <a:latin typeface="Times New Roman"/>
                <a:cs typeface="Times New Roman"/>
              </a:rPr>
              <a:t>important</a:t>
            </a:r>
            <a:r>
              <a:rPr dirty="0" sz="1400" spc="270" b="1">
                <a:latin typeface="Times New Roman"/>
                <a:cs typeface="Times New Roman"/>
              </a:rPr>
              <a:t> </a:t>
            </a:r>
            <a:r>
              <a:rPr dirty="0" sz="1400" b="1">
                <a:latin typeface="Times New Roman"/>
                <a:cs typeface="Times New Roman"/>
              </a:rPr>
              <a:t>to</a:t>
            </a:r>
            <a:r>
              <a:rPr dirty="0" sz="1400" spc="265" b="1">
                <a:latin typeface="Times New Roman"/>
                <a:cs typeface="Times New Roman"/>
              </a:rPr>
              <a:t> </a:t>
            </a:r>
            <a:r>
              <a:rPr dirty="0" sz="1400" b="1">
                <a:latin typeface="Times New Roman"/>
                <a:cs typeface="Times New Roman"/>
              </a:rPr>
              <a:t>solve:</a:t>
            </a:r>
            <a:r>
              <a:rPr dirty="0" sz="1400" spc="270" b="1">
                <a:latin typeface="Times New Roman"/>
                <a:cs typeface="Times New Roman"/>
              </a:rPr>
              <a:t> </a:t>
            </a:r>
            <a:r>
              <a:rPr dirty="0" sz="1400" spc="-50">
                <a:latin typeface="Times New Roman"/>
                <a:cs typeface="Times New Roman"/>
              </a:rPr>
              <a:t>4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sz="1400">
              <a:latin typeface="Times New Roman"/>
              <a:cs typeface="Times New Roman"/>
            </a:endParaRPr>
          </a:p>
          <a:p>
            <a:pPr marL="133350" marR="149225">
              <a:lnSpc>
                <a:spcPts val="1540"/>
              </a:lnSpc>
            </a:pPr>
            <a:r>
              <a:rPr dirty="0" sz="1400" spc="10" b="1">
                <a:latin typeface="Times New Roman"/>
                <a:cs typeface="Times New Roman"/>
              </a:rPr>
              <a:t>Total</a:t>
            </a:r>
            <a:r>
              <a:rPr dirty="0" sz="1400" spc="215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customers/users</a:t>
            </a:r>
            <a:r>
              <a:rPr dirty="0" sz="1400" spc="210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who</a:t>
            </a:r>
            <a:r>
              <a:rPr dirty="0" sz="1400" spc="215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are</a:t>
            </a:r>
            <a:r>
              <a:rPr dirty="0" sz="1400" spc="215" b="1">
                <a:latin typeface="Times New Roman"/>
                <a:cs typeface="Times New Roman"/>
              </a:rPr>
              <a:t> </a:t>
            </a:r>
            <a:r>
              <a:rPr dirty="0" sz="1400" spc="-10" b="1">
                <a:latin typeface="Times New Roman"/>
                <a:cs typeface="Times New Roman"/>
              </a:rPr>
              <a:t>dissatisfied </a:t>
            </a:r>
            <a:r>
              <a:rPr dirty="0" sz="1400" spc="10" b="1">
                <a:latin typeface="Times New Roman"/>
                <a:cs typeface="Times New Roman"/>
              </a:rPr>
              <a:t>with</a:t>
            </a:r>
            <a:r>
              <a:rPr dirty="0" sz="1400" spc="260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the</a:t>
            </a:r>
            <a:r>
              <a:rPr dirty="0" sz="1400" spc="265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current</a:t>
            </a:r>
            <a:r>
              <a:rPr dirty="0" sz="1400" spc="265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alternatives:</a:t>
            </a:r>
            <a:r>
              <a:rPr dirty="0" sz="1400" spc="265" b="1">
                <a:latin typeface="Times New Roman"/>
                <a:cs typeface="Times New Roman"/>
              </a:rPr>
              <a:t> </a:t>
            </a:r>
            <a:r>
              <a:rPr dirty="0" sz="1400" spc="-50">
                <a:latin typeface="Times New Roman"/>
                <a:cs typeface="Times New Roman"/>
              </a:rPr>
              <a:t>0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2981" y="1761060"/>
            <a:ext cx="3598940" cy="3892067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211922" y="2119325"/>
            <a:ext cx="5944235" cy="1466215"/>
          </a:xfrm>
          <a:prstGeom prst="rect">
            <a:avLst/>
          </a:prstGeom>
          <a:solidFill>
            <a:srgbClr val="BF0000"/>
          </a:solidFill>
        </p:spPr>
        <p:txBody>
          <a:bodyPr wrap="square" lIns="0" tIns="146050" rIns="0" bIns="0" rtlCol="0" vert="horz">
            <a:spAutoFit/>
          </a:bodyPr>
          <a:lstStyle/>
          <a:p>
            <a:pPr marL="260350">
              <a:lnSpc>
                <a:spcPct val="100000"/>
              </a:lnSpc>
              <a:spcBef>
                <a:spcPts val="1150"/>
              </a:spcBef>
            </a:pPr>
            <a:r>
              <a:rPr dirty="0" sz="1800" spc="-10" b="1">
                <a:solidFill>
                  <a:srgbClr val="FFFFFF"/>
                </a:solidFill>
                <a:latin typeface="Times New Roman"/>
                <a:cs typeface="Times New Roman"/>
              </a:rPr>
              <a:t>Solution</a:t>
            </a:r>
            <a:endParaRPr sz="1800">
              <a:latin typeface="Times New Roman"/>
              <a:cs typeface="Times New Roman"/>
            </a:endParaRPr>
          </a:p>
          <a:p>
            <a:pPr marL="260350" marR="319405">
              <a:lnSpc>
                <a:spcPts val="1540"/>
              </a:lnSpc>
              <a:spcBef>
                <a:spcPts val="1610"/>
              </a:spcBef>
            </a:pP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Develop</a:t>
            </a:r>
            <a:r>
              <a:rPr dirty="0" sz="1400" spc="2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1400" spc="2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software</a:t>
            </a:r>
            <a:r>
              <a:rPr dirty="0" sz="1400" spc="2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1400" spc="2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manage</a:t>
            </a:r>
            <a:r>
              <a:rPr dirty="0" sz="1400" spc="25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multiple</a:t>
            </a:r>
            <a:r>
              <a:rPr dirty="0" sz="1400" spc="2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construction</a:t>
            </a:r>
            <a:r>
              <a:rPr dirty="0" sz="1400" spc="2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projects</a:t>
            </a:r>
            <a:r>
              <a:rPr dirty="0" sz="1400" spc="2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20">
                <a:solidFill>
                  <a:srgbClr val="FFFFFF"/>
                </a:solidFill>
                <a:latin typeface="Times New Roman"/>
                <a:cs typeface="Times New Roman"/>
              </a:rPr>
              <a:t>with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centralized</a:t>
            </a:r>
            <a:r>
              <a:rPr dirty="0" sz="1400" spc="3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communication,</a:t>
            </a:r>
            <a:r>
              <a:rPr dirty="0" sz="1400" spc="3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real-time</a:t>
            </a:r>
            <a:r>
              <a:rPr dirty="0" sz="1400" spc="3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worker</a:t>
            </a:r>
            <a:r>
              <a:rPr dirty="0" sz="1400" spc="3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tracking,</a:t>
            </a:r>
            <a:r>
              <a:rPr dirty="0" sz="1400" spc="3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3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consistent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reporting</a:t>
            </a:r>
            <a:r>
              <a:rPr dirty="0" sz="1400" spc="29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1400" spc="29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prevent</a:t>
            </a:r>
            <a:r>
              <a:rPr dirty="0" sz="1400" spc="29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delays,</a:t>
            </a:r>
            <a:r>
              <a:rPr dirty="0" sz="1400" spc="29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cost</a:t>
            </a:r>
            <a:r>
              <a:rPr dirty="0" sz="1400" spc="29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overruns,</a:t>
            </a:r>
            <a:r>
              <a:rPr dirty="0" sz="1400" spc="29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29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client</a:t>
            </a:r>
            <a:r>
              <a:rPr dirty="0" sz="1400" spc="29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distrust.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4211922" y="3829229"/>
            <a:ext cx="5944235" cy="1466215"/>
          </a:xfrm>
          <a:prstGeom prst="rect">
            <a:avLst/>
          </a:prstGeom>
          <a:solidFill>
            <a:srgbClr val="F16629"/>
          </a:solidFill>
        </p:spPr>
        <p:txBody>
          <a:bodyPr wrap="square" lIns="0" tIns="146050" rIns="0" bIns="0" rtlCol="0" vert="horz">
            <a:spAutoFit/>
          </a:bodyPr>
          <a:lstStyle/>
          <a:p>
            <a:pPr marL="260350">
              <a:lnSpc>
                <a:spcPct val="100000"/>
              </a:lnSpc>
              <a:spcBef>
                <a:spcPts val="1150"/>
              </a:spcBef>
            </a:pPr>
            <a:r>
              <a:rPr dirty="0" sz="1800" b="1">
                <a:solidFill>
                  <a:srgbClr val="FFFFFF"/>
                </a:solidFill>
                <a:latin typeface="Times New Roman"/>
                <a:cs typeface="Times New Roman"/>
              </a:rPr>
              <a:t>Core</a:t>
            </a:r>
            <a:r>
              <a:rPr dirty="0" sz="1800" spc="18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800" b="1">
                <a:solidFill>
                  <a:srgbClr val="FFFFFF"/>
                </a:solidFill>
                <a:latin typeface="Times New Roman"/>
                <a:cs typeface="Times New Roman"/>
              </a:rPr>
              <a:t>Technologies/</a:t>
            </a:r>
            <a:r>
              <a:rPr dirty="0" sz="1800" spc="22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800" spc="-10" b="1">
                <a:solidFill>
                  <a:srgbClr val="FFFFFF"/>
                </a:solidFill>
                <a:latin typeface="Times New Roman"/>
                <a:cs typeface="Times New Roman"/>
              </a:rPr>
              <a:t>Methodologies</a:t>
            </a:r>
            <a:endParaRPr sz="1800">
              <a:latin typeface="Times New Roman"/>
              <a:cs typeface="Times New Roman"/>
            </a:endParaRPr>
          </a:p>
          <a:p>
            <a:pPr marL="260350" marR="541020">
              <a:lnSpc>
                <a:spcPts val="1540"/>
              </a:lnSpc>
              <a:spcBef>
                <a:spcPts val="1610"/>
              </a:spcBef>
            </a:pP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Frontend:</a:t>
            </a:r>
            <a:r>
              <a:rPr dirty="0" sz="1400" spc="229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Web</a:t>
            </a:r>
            <a:r>
              <a:rPr dirty="0" sz="1400" spc="2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&amp;</a:t>
            </a:r>
            <a:r>
              <a:rPr dirty="0" sz="1400" spc="2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Mobile</a:t>
            </a:r>
            <a:r>
              <a:rPr dirty="0" sz="1400" spc="27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Flutter</a:t>
            </a:r>
            <a:r>
              <a:rPr dirty="0" sz="1400" spc="2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Backend:</a:t>
            </a:r>
            <a:r>
              <a:rPr dirty="0" sz="1400" spc="2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Django</a:t>
            </a:r>
            <a:r>
              <a:rPr dirty="0" sz="1400" spc="15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AI:</a:t>
            </a:r>
            <a:r>
              <a:rPr dirty="0" sz="1400" spc="229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TensorFlow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Lite</a:t>
            </a:r>
            <a:r>
              <a:rPr dirty="0" sz="1400" spc="3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integration</a:t>
            </a:r>
            <a:r>
              <a:rPr dirty="0" sz="1400" spc="3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via</a:t>
            </a:r>
            <a:r>
              <a:rPr dirty="0" sz="1400" spc="3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plugins</a:t>
            </a:r>
            <a:r>
              <a:rPr dirty="0" sz="1400" spc="3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Database:</a:t>
            </a:r>
            <a:r>
              <a:rPr dirty="0" sz="1400" spc="3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MySQL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6692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/>
              <a:t>Our</a:t>
            </a:r>
            <a:r>
              <a:rPr dirty="0" spc="65"/>
              <a:t> </a:t>
            </a:r>
            <a:r>
              <a:rPr dirty="0" spc="-10"/>
              <a:t>Solution</a:t>
            </a:r>
          </a:p>
        </p:txBody>
      </p:sp>
      <p:grpSp>
        <p:nvGrpSpPr>
          <p:cNvPr id="7" name="object 7" descr=""/>
          <p:cNvGrpSpPr/>
          <p:nvPr/>
        </p:nvGrpSpPr>
        <p:grpSpPr>
          <a:xfrm>
            <a:off x="612981" y="5840402"/>
            <a:ext cx="8408035" cy="163195"/>
            <a:chOff x="612981" y="5840402"/>
            <a:chExt cx="8408035" cy="163195"/>
          </a:xfrm>
        </p:grpSpPr>
        <p:sp>
          <p:nvSpPr>
            <p:cNvPr id="8" name="object 8" descr=""/>
            <p:cNvSpPr/>
            <p:nvPr/>
          </p:nvSpPr>
          <p:spPr>
            <a:xfrm>
              <a:off x="612981" y="5840402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587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612981" y="5921826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1662A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 descr=""/>
          <p:cNvSpPr txBox="1"/>
          <p:nvPr/>
        </p:nvSpPr>
        <p:spPr>
          <a:xfrm>
            <a:off x="612981" y="5840402"/>
            <a:ext cx="9535160" cy="163195"/>
          </a:xfrm>
          <a:prstGeom prst="rect">
            <a:avLst/>
          </a:prstGeom>
          <a:solidFill>
            <a:srgbClr val="F1662A"/>
          </a:solidFill>
        </p:spPr>
        <p:txBody>
          <a:bodyPr wrap="square" lIns="0" tIns="0" rIns="0" bIns="0" rtlCol="0" vert="horz">
            <a:spAutoFit/>
          </a:bodyPr>
          <a:lstStyle/>
          <a:p>
            <a:pPr algn="r" marR="544195">
              <a:lnSpc>
                <a:spcPts val="1160"/>
              </a:lnSpc>
            </a:pPr>
            <a:r>
              <a:rPr dirty="0" sz="1000" spc="-50" b="1">
                <a:solidFill>
                  <a:srgbClr val="FFFFFF"/>
                </a:solidFill>
                <a:latin typeface="Times New Roman"/>
                <a:cs typeface="Times New Roman"/>
              </a:rPr>
              <a:t>6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Solution</a:t>
            </a:r>
            <a:r>
              <a:rPr dirty="0" spc="265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Design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844553" y="4606342"/>
            <a:ext cx="2329180" cy="57912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ts val="1455"/>
              </a:lnSpc>
              <a:spcBef>
                <a:spcPts val="130"/>
              </a:spcBef>
            </a:pPr>
            <a:r>
              <a:rPr dirty="0" sz="1250" b="1">
                <a:latin typeface="Times New Roman"/>
                <a:cs typeface="Times New Roman"/>
              </a:rPr>
              <a:t>Solution</a:t>
            </a:r>
            <a:r>
              <a:rPr dirty="0" sz="1250" spc="440" b="1">
                <a:latin typeface="Times New Roman"/>
                <a:cs typeface="Times New Roman"/>
              </a:rPr>
              <a:t> </a:t>
            </a:r>
            <a:r>
              <a:rPr dirty="0" sz="1250" spc="35" b="1">
                <a:latin typeface="Times New Roman"/>
                <a:cs typeface="Times New Roman"/>
              </a:rPr>
              <a:t>Format:</a:t>
            </a:r>
            <a:endParaRPr sz="1250">
              <a:latin typeface="Times New Roman"/>
              <a:cs typeface="Times New Roman"/>
            </a:endParaRPr>
          </a:p>
          <a:p>
            <a:pPr marL="12700" marR="5080">
              <a:lnSpc>
                <a:spcPts val="1410"/>
              </a:lnSpc>
              <a:spcBef>
                <a:spcPts val="80"/>
              </a:spcBef>
            </a:pPr>
            <a:r>
              <a:rPr dirty="0" sz="1250">
                <a:latin typeface="Times New Roman"/>
                <a:cs typeface="Times New Roman"/>
              </a:rPr>
              <a:t>Web-Based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Platform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and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Mobile Application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/>
          <p:nvPr/>
        </p:nvSpPr>
        <p:spPr>
          <a:xfrm>
            <a:off x="3959507" y="4961023"/>
            <a:ext cx="16510" cy="407670"/>
          </a:xfrm>
          <a:custGeom>
            <a:avLst/>
            <a:gdLst/>
            <a:ahLst/>
            <a:cxnLst/>
            <a:rect l="l" t="t" r="r" b="b"/>
            <a:pathLst>
              <a:path w="16510" h="407670">
                <a:moveTo>
                  <a:pt x="16284" y="407119"/>
                </a:moveTo>
                <a:lnTo>
                  <a:pt x="0" y="407119"/>
                </a:lnTo>
                <a:lnTo>
                  <a:pt x="0" y="0"/>
                </a:lnTo>
                <a:lnTo>
                  <a:pt x="16284" y="0"/>
                </a:lnTo>
                <a:lnTo>
                  <a:pt x="16284" y="407119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/>
          <p:nvPr/>
        </p:nvSpPr>
        <p:spPr>
          <a:xfrm>
            <a:off x="4220978" y="4606342"/>
            <a:ext cx="5055870" cy="57912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ts val="1455"/>
              </a:lnSpc>
              <a:spcBef>
                <a:spcPts val="130"/>
              </a:spcBef>
            </a:pPr>
            <a:r>
              <a:rPr dirty="0" sz="1250" spc="10" b="1">
                <a:latin typeface="Times New Roman"/>
                <a:cs typeface="Times New Roman"/>
              </a:rPr>
              <a:t>Core</a:t>
            </a:r>
            <a:r>
              <a:rPr dirty="0" sz="1250" spc="310" b="1">
                <a:latin typeface="Times New Roman"/>
                <a:cs typeface="Times New Roman"/>
              </a:rPr>
              <a:t> </a:t>
            </a:r>
            <a:r>
              <a:rPr dirty="0" sz="1250" spc="10" b="1">
                <a:latin typeface="Times New Roman"/>
                <a:cs typeface="Times New Roman"/>
              </a:rPr>
              <a:t>Technologies/</a:t>
            </a:r>
            <a:r>
              <a:rPr dirty="0" sz="1250" spc="350" b="1">
                <a:latin typeface="Times New Roman"/>
                <a:cs typeface="Times New Roman"/>
              </a:rPr>
              <a:t> </a:t>
            </a:r>
            <a:r>
              <a:rPr dirty="0" sz="1250" spc="35" b="1">
                <a:latin typeface="Times New Roman"/>
                <a:cs typeface="Times New Roman"/>
              </a:rPr>
              <a:t>Methodologies:</a:t>
            </a:r>
            <a:endParaRPr sz="1250">
              <a:latin typeface="Times New Roman"/>
              <a:cs typeface="Times New Roman"/>
            </a:endParaRPr>
          </a:p>
          <a:p>
            <a:pPr marL="12700" marR="5080">
              <a:lnSpc>
                <a:spcPts val="1410"/>
              </a:lnSpc>
              <a:spcBef>
                <a:spcPts val="80"/>
              </a:spcBef>
            </a:pPr>
            <a:r>
              <a:rPr dirty="0" sz="1250" spc="10">
                <a:latin typeface="Times New Roman"/>
                <a:cs typeface="Times New Roman"/>
              </a:rPr>
              <a:t>Frontend:</a:t>
            </a:r>
            <a:r>
              <a:rPr dirty="0" sz="1250" spc="25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Web</a:t>
            </a:r>
            <a:r>
              <a:rPr dirty="0" sz="1250" spc="29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&amp;</a:t>
            </a:r>
            <a:r>
              <a:rPr dirty="0" sz="1250" spc="285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Mobile</a:t>
            </a:r>
            <a:r>
              <a:rPr dirty="0" sz="1250" spc="29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Flutter</a:t>
            </a:r>
            <a:r>
              <a:rPr dirty="0" sz="1250" spc="29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Backend:</a:t>
            </a:r>
            <a:r>
              <a:rPr dirty="0" sz="1250" spc="29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Django</a:t>
            </a:r>
            <a:r>
              <a:rPr dirty="0" sz="1250" spc="185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AI:</a:t>
            </a:r>
            <a:r>
              <a:rPr dirty="0" sz="1250" spc="25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TensorFlow</a:t>
            </a:r>
            <a:r>
              <a:rPr dirty="0" sz="1250" spc="290">
                <a:latin typeface="Times New Roman"/>
                <a:cs typeface="Times New Roman"/>
              </a:rPr>
              <a:t> </a:t>
            </a:r>
            <a:r>
              <a:rPr dirty="0" sz="1250" spc="-20">
                <a:latin typeface="Times New Roman"/>
                <a:cs typeface="Times New Roman"/>
              </a:rPr>
              <a:t>Lite </a:t>
            </a:r>
            <a:r>
              <a:rPr dirty="0" sz="1250" spc="45">
                <a:latin typeface="Times New Roman"/>
                <a:cs typeface="Times New Roman"/>
              </a:rPr>
              <a:t>integration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via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plugins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Database: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-20">
                <a:latin typeface="Times New Roman"/>
                <a:cs typeface="Times New Roman"/>
              </a:rPr>
              <a:t>MySQL</a:t>
            </a:r>
            <a:endParaRPr sz="1250">
              <a:latin typeface="Times New Roman"/>
              <a:cs typeface="Times New Roman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857253" y="1378367"/>
            <a:ext cx="2972435" cy="2849880"/>
            <a:chOff x="857253" y="1378367"/>
            <a:chExt cx="2972435" cy="2849880"/>
          </a:xfrm>
        </p:grpSpPr>
        <p:sp>
          <p:nvSpPr>
            <p:cNvPr id="9" name="object 9" descr=""/>
            <p:cNvSpPr/>
            <p:nvPr/>
          </p:nvSpPr>
          <p:spPr>
            <a:xfrm>
              <a:off x="857253" y="1785487"/>
              <a:ext cx="2972435" cy="2442845"/>
            </a:xfrm>
            <a:custGeom>
              <a:avLst/>
              <a:gdLst/>
              <a:ahLst/>
              <a:cxnLst/>
              <a:rect l="l" t="t" r="r" b="b"/>
              <a:pathLst>
                <a:path w="2972435" h="2442845">
                  <a:moveTo>
                    <a:pt x="2971975" y="2442719"/>
                  </a:moveTo>
                  <a:lnTo>
                    <a:pt x="0" y="2442719"/>
                  </a:lnTo>
                  <a:lnTo>
                    <a:pt x="0" y="0"/>
                  </a:lnTo>
                  <a:lnTo>
                    <a:pt x="2971975" y="0"/>
                  </a:lnTo>
                  <a:lnTo>
                    <a:pt x="2971975" y="2442719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1932038" y="1378368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5" h="814705">
                  <a:moveTo>
                    <a:pt x="814247" y="407123"/>
                  </a:moveTo>
                  <a:lnTo>
                    <a:pt x="812279" y="367220"/>
                  </a:lnTo>
                  <a:lnTo>
                    <a:pt x="806424" y="327698"/>
                  </a:lnTo>
                  <a:lnTo>
                    <a:pt x="796721" y="288950"/>
                  </a:lnTo>
                  <a:lnTo>
                    <a:pt x="783259" y="251333"/>
                  </a:lnTo>
                  <a:lnTo>
                    <a:pt x="766178" y="215214"/>
                  </a:lnTo>
                  <a:lnTo>
                    <a:pt x="745629" y="180936"/>
                  </a:lnTo>
                  <a:lnTo>
                    <a:pt x="721829" y="148856"/>
                  </a:lnTo>
                  <a:lnTo>
                    <a:pt x="695007" y="119253"/>
                  </a:lnTo>
                  <a:lnTo>
                    <a:pt x="665403" y="92417"/>
                  </a:lnTo>
                  <a:lnTo>
                    <a:pt x="633310" y="68618"/>
                  </a:lnTo>
                  <a:lnTo>
                    <a:pt x="599046" y="48082"/>
                  </a:lnTo>
                  <a:lnTo>
                    <a:pt x="562927" y="31000"/>
                  </a:lnTo>
                  <a:lnTo>
                    <a:pt x="525310" y="17538"/>
                  </a:lnTo>
                  <a:lnTo>
                    <a:pt x="486549" y="7823"/>
                  </a:lnTo>
                  <a:lnTo>
                    <a:pt x="447027" y="1968"/>
                  </a:lnTo>
                  <a:lnTo>
                    <a:pt x="407123" y="0"/>
                  </a:lnTo>
                  <a:lnTo>
                    <a:pt x="397129" y="127"/>
                  </a:lnTo>
                  <a:lnTo>
                    <a:pt x="357289" y="3060"/>
                  </a:lnTo>
                  <a:lnTo>
                    <a:pt x="317919" y="9893"/>
                  </a:lnTo>
                  <a:lnTo>
                    <a:pt x="279412" y="20548"/>
                  </a:lnTo>
                  <a:lnTo>
                    <a:pt x="242138" y="34937"/>
                  </a:lnTo>
                  <a:lnTo>
                    <a:pt x="206451" y="52895"/>
                  </a:lnTo>
                  <a:lnTo>
                    <a:pt x="172694" y="74269"/>
                  </a:lnTo>
                  <a:lnTo>
                    <a:pt x="141198" y="98856"/>
                  </a:lnTo>
                  <a:lnTo>
                    <a:pt x="112268" y="126403"/>
                  </a:lnTo>
                  <a:lnTo>
                    <a:pt x="86169" y="156654"/>
                  </a:lnTo>
                  <a:lnTo>
                    <a:pt x="63169" y="189318"/>
                  </a:lnTo>
                  <a:lnTo>
                    <a:pt x="43472" y="224078"/>
                  </a:lnTo>
                  <a:lnTo>
                    <a:pt x="27279" y="260604"/>
                  </a:lnTo>
                  <a:lnTo>
                    <a:pt x="14757" y="298538"/>
                  </a:lnTo>
                  <a:lnTo>
                    <a:pt x="5994" y="337527"/>
                  </a:lnTo>
                  <a:lnTo>
                    <a:pt x="1104" y="377177"/>
                  </a:lnTo>
                  <a:lnTo>
                    <a:pt x="0" y="407123"/>
                  </a:lnTo>
                  <a:lnTo>
                    <a:pt x="127" y="417118"/>
                  </a:lnTo>
                  <a:lnTo>
                    <a:pt x="3073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37" y="572109"/>
                  </a:lnTo>
                  <a:lnTo>
                    <a:pt x="52895" y="607796"/>
                  </a:lnTo>
                  <a:lnTo>
                    <a:pt x="74269" y="641553"/>
                  </a:lnTo>
                  <a:lnTo>
                    <a:pt x="98856" y="673049"/>
                  </a:lnTo>
                  <a:lnTo>
                    <a:pt x="126403" y="701979"/>
                  </a:lnTo>
                  <a:lnTo>
                    <a:pt x="156654" y="728078"/>
                  </a:lnTo>
                  <a:lnTo>
                    <a:pt x="189318" y="751078"/>
                  </a:lnTo>
                  <a:lnTo>
                    <a:pt x="224078" y="770775"/>
                  </a:lnTo>
                  <a:lnTo>
                    <a:pt x="260604" y="786968"/>
                  </a:lnTo>
                  <a:lnTo>
                    <a:pt x="298538" y="799503"/>
                  </a:lnTo>
                  <a:lnTo>
                    <a:pt x="337527" y="808253"/>
                  </a:lnTo>
                  <a:lnTo>
                    <a:pt x="377177" y="813142"/>
                  </a:lnTo>
                  <a:lnTo>
                    <a:pt x="407123" y="814247"/>
                  </a:lnTo>
                  <a:lnTo>
                    <a:pt x="417118" y="814120"/>
                  </a:lnTo>
                  <a:lnTo>
                    <a:pt x="456958" y="811187"/>
                  </a:lnTo>
                  <a:lnTo>
                    <a:pt x="496328" y="804354"/>
                  </a:lnTo>
                  <a:lnTo>
                    <a:pt x="534835" y="793699"/>
                  </a:lnTo>
                  <a:lnTo>
                    <a:pt x="572109" y="779322"/>
                  </a:lnTo>
                  <a:lnTo>
                    <a:pt x="607796" y="761352"/>
                  </a:lnTo>
                  <a:lnTo>
                    <a:pt x="641553" y="739978"/>
                  </a:lnTo>
                  <a:lnTo>
                    <a:pt x="673049" y="715403"/>
                  </a:lnTo>
                  <a:lnTo>
                    <a:pt x="701979" y="687844"/>
                  </a:lnTo>
                  <a:lnTo>
                    <a:pt x="728078" y="657593"/>
                  </a:lnTo>
                  <a:lnTo>
                    <a:pt x="751078" y="624928"/>
                  </a:lnTo>
                  <a:lnTo>
                    <a:pt x="770775" y="590169"/>
                  </a:lnTo>
                  <a:lnTo>
                    <a:pt x="786968" y="553643"/>
                  </a:lnTo>
                  <a:lnTo>
                    <a:pt x="799503" y="515708"/>
                  </a:lnTo>
                  <a:lnTo>
                    <a:pt x="808253" y="476719"/>
                  </a:lnTo>
                  <a:lnTo>
                    <a:pt x="813142" y="437070"/>
                  </a:lnTo>
                  <a:lnTo>
                    <a:pt x="814247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2141717" y="1570218"/>
              <a:ext cx="387350" cy="387350"/>
            </a:xfrm>
            <a:custGeom>
              <a:avLst/>
              <a:gdLst/>
              <a:ahLst/>
              <a:cxnLst/>
              <a:rect l="l" t="t" r="r" b="b"/>
              <a:pathLst>
                <a:path w="387350" h="387350">
                  <a:moveTo>
                    <a:pt x="218517" y="386763"/>
                  </a:moveTo>
                  <a:lnTo>
                    <a:pt x="136336" y="304582"/>
                  </a:lnTo>
                  <a:lnTo>
                    <a:pt x="125398" y="300798"/>
                  </a:lnTo>
                  <a:lnTo>
                    <a:pt x="114097" y="306576"/>
                  </a:lnTo>
                  <a:lnTo>
                    <a:pt x="105333" y="318246"/>
                  </a:lnTo>
                  <a:lnTo>
                    <a:pt x="102007" y="332136"/>
                  </a:lnTo>
                  <a:lnTo>
                    <a:pt x="95777" y="352042"/>
                  </a:lnTo>
                  <a:lnTo>
                    <a:pt x="79347" y="363018"/>
                  </a:lnTo>
                  <a:lnTo>
                    <a:pt x="58295" y="363750"/>
                  </a:lnTo>
                  <a:lnTo>
                    <a:pt x="38195" y="352924"/>
                  </a:lnTo>
                  <a:lnTo>
                    <a:pt x="34808" y="349545"/>
                  </a:lnTo>
                  <a:lnTo>
                    <a:pt x="23831" y="329290"/>
                  </a:lnTo>
                  <a:lnTo>
                    <a:pt x="24232" y="307904"/>
                  </a:lnTo>
                  <a:lnTo>
                    <a:pt x="34876" y="291141"/>
                  </a:lnTo>
                  <a:lnTo>
                    <a:pt x="54627" y="284756"/>
                  </a:lnTo>
                  <a:lnTo>
                    <a:pt x="68522" y="281435"/>
                  </a:lnTo>
                  <a:lnTo>
                    <a:pt x="80194" y="272673"/>
                  </a:lnTo>
                  <a:lnTo>
                    <a:pt x="85973" y="261373"/>
                  </a:lnTo>
                  <a:lnTo>
                    <a:pt x="82189" y="250435"/>
                  </a:lnTo>
                  <a:lnTo>
                    <a:pt x="0" y="168246"/>
                  </a:lnTo>
                  <a:lnTo>
                    <a:pt x="58495" y="109262"/>
                  </a:lnTo>
                  <a:lnTo>
                    <a:pt x="69436" y="105478"/>
                  </a:lnTo>
                  <a:lnTo>
                    <a:pt x="80736" y="111257"/>
                  </a:lnTo>
                  <a:lnTo>
                    <a:pt x="89498" y="122929"/>
                  </a:lnTo>
                  <a:lnTo>
                    <a:pt x="92823" y="136824"/>
                  </a:lnTo>
                  <a:lnTo>
                    <a:pt x="99205" y="156575"/>
                  </a:lnTo>
                  <a:lnTo>
                    <a:pt x="115968" y="167219"/>
                  </a:lnTo>
                  <a:lnTo>
                    <a:pt x="137353" y="167620"/>
                  </a:lnTo>
                  <a:lnTo>
                    <a:pt x="157604" y="156643"/>
                  </a:lnTo>
                  <a:lnTo>
                    <a:pt x="160991" y="153256"/>
                  </a:lnTo>
                  <a:lnTo>
                    <a:pt x="171813" y="133156"/>
                  </a:lnTo>
                  <a:lnTo>
                    <a:pt x="171079" y="112104"/>
                  </a:lnTo>
                  <a:lnTo>
                    <a:pt x="160105" y="95675"/>
                  </a:lnTo>
                  <a:lnTo>
                    <a:pt x="140203" y="89444"/>
                  </a:lnTo>
                  <a:lnTo>
                    <a:pt x="126308" y="86118"/>
                  </a:lnTo>
                  <a:lnTo>
                    <a:pt x="114636" y="77354"/>
                  </a:lnTo>
                  <a:lnTo>
                    <a:pt x="108857" y="66053"/>
                  </a:lnTo>
                  <a:lnTo>
                    <a:pt x="112641" y="55115"/>
                  </a:lnTo>
                  <a:lnTo>
                    <a:pt x="168246" y="0"/>
                  </a:lnTo>
                  <a:lnTo>
                    <a:pt x="250427" y="82189"/>
                  </a:lnTo>
                  <a:lnTo>
                    <a:pt x="261365" y="85973"/>
                  </a:lnTo>
                  <a:lnTo>
                    <a:pt x="272666" y="80195"/>
                  </a:lnTo>
                  <a:lnTo>
                    <a:pt x="281430" y="68525"/>
                  </a:lnTo>
                  <a:lnTo>
                    <a:pt x="284756" y="54635"/>
                  </a:lnTo>
                  <a:lnTo>
                    <a:pt x="290986" y="34729"/>
                  </a:lnTo>
                  <a:lnTo>
                    <a:pt x="307416" y="23753"/>
                  </a:lnTo>
                  <a:lnTo>
                    <a:pt x="328468" y="23021"/>
                  </a:lnTo>
                  <a:lnTo>
                    <a:pt x="348568" y="33847"/>
                  </a:lnTo>
                  <a:lnTo>
                    <a:pt x="351955" y="37227"/>
                  </a:lnTo>
                  <a:lnTo>
                    <a:pt x="362932" y="57481"/>
                  </a:lnTo>
                  <a:lnTo>
                    <a:pt x="362531" y="78867"/>
                  </a:lnTo>
                  <a:lnTo>
                    <a:pt x="351887" y="95630"/>
                  </a:lnTo>
                  <a:lnTo>
                    <a:pt x="332136" y="102016"/>
                  </a:lnTo>
                  <a:lnTo>
                    <a:pt x="318241" y="105337"/>
                  </a:lnTo>
                  <a:lnTo>
                    <a:pt x="306569" y="114098"/>
                  </a:lnTo>
                  <a:lnTo>
                    <a:pt x="300790" y="125398"/>
                  </a:lnTo>
                  <a:lnTo>
                    <a:pt x="304574" y="136336"/>
                  </a:lnTo>
                  <a:lnTo>
                    <a:pt x="386763" y="218525"/>
                  </a:lnTo>
                  <a:lnTo>
                    <a:pt x="331648" y="273641"/>
                  </a:lnTo>
                  <a:lnTo>
                    <a:pt x="320710" y="277425"/>
                  </a:lnTo>
                  <a:lnTo>
                    <a:pt x="309410" y="271646"/>
                  </a:lnTo>
                  <a:lnTo>
                    <a:pt x="300648" y="259974"/>
                  </a:lnTo>
                  <a:lnTo>
                    <a:pt x="297327" y="246079"/>
                  </a:lnTo>
                  <a:lnTo>
                    <a:pt x="290941" y="226328"/>
                  </a:lnTo>
                  <a:lnTo>
                    <a:pt x="274179" y="215685"/>
                  </a:lnTo>
                  <a:lnTo>
                    <a:pt x="252793" y="215284"/>
                  </a:lnTo>
                  <a:lnTo>
                    <a:pt x="232538" y="226261"/>
                  </a:lnTo>
                  <a:lnTo>
                    <a:pt x="229159" y="229648"/>
                  </a:lnTo>
                  <a:lnTo>
                    <a:pt x="218333" y="249747"/>
                  </a:lnTo>
                  <a:lnTo>
                    <a:pt x="219065" y="270799"/>
                  </a:lnTo>
                  <a:lnTo>
                    <a:pt x="230041" y="287229"/>
                  </a:lnTo>
                  <a:lnTo>
                    <a:pt x="249947" y="293460"/>
                  </a:lnTo>
                  <a:lnTo>
                    <a:pt x="264040" y="296785"/>
                  </a:lnTo>
                  <a:lnTo>
                    <a:pt x="275687" y="305549"/>
                  </a:lnTo>
                  <a:lnTo>
                    <a:pt x="281352" y="316850"/>
                  </a:lnTo>
                  <a:lnTo>
                    <a:pt x="277501" y="327788"/>
                  </a:lnTo>
                  <a:lnTo>
                    <a:pt x="218517" y="38676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 descr=""/>
          <p:cNvSpPr txBox="1"/>
          <p:nvPr/>
        </p:nvSpPr>
        <p:spPr>
          <a:xfrm>
            <a:off x="857253" y="2310185"/>
            <a:ext cx="2972435" cy="154813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R="635">
              <a:lnSpc>
                <a:spcPct val="100000"/>
              </a:lnSpc>
              <a:spcBef>
                <a:spcPts val="95"/>
              </a:spcBef>
            </a:pPr>
            <a:r>
              <a:rPr dirty="0" sz="1800" b="1">
                <a:solidFill>
                  <a:srgbClr val="F16629"/>
                </a:solidFill>
                <a:latin typeface="Times New Roman"/>
                <a:cs typeface="Times New Roman"/>
              </a:rPr>
              <a:t>Our</a:t>
            </a:r>
            <a:r>
              <a:rPr dirty="0" sz="1800" spc="10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800" spc="-10" b="1">
                <a:solidFill>
                  <a:srgbClr val="F16629"/>
                </a:solidFill>
                <a:latin typeface="Times New Roman"/>
                <a:cs typeface="Times New Roman"/>
              </a:rPr>
              <a:t>Solution</a:t>
            </a:r>
            <a:endParaRPr sz="1800">
              <a:latin typeface="Times New Roman"/>
              <a:cs typeface="Times New Roman"/>
            </a:endParaRPr>
          </a:p>
          <a:p>
            <a:pPr algn="ctr" marL="96520" marR="97790">
              <a:lnSpc>
                <a:spcPts val="1410"/>
              </a:lnSpc>
              <a:spcBef>
                <a:spcPts val="1395"/>
              </a:spcBef>
            </a:pPr>
            <a:r>
              <a:rPr dirty="0" sz="1250" spc="45">
                <a:latin typeface="Times New Roman"/>
                <a:cs typeface="Times New Roman"/>
              </a:rPr>
              <a:t>Develop</a:t>
            </a:r>
            <a:r>
              <a:rPr dirty="0" sz="1250" spc="17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</a:t>
            </a:r>
            <a:r>
              <a:rPr dirty="0" sz="1250" spc="17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software</a:t>
            </a:r>
            <a:r>
              <a:rPr dirty="0" sz="1250" spc="17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to</a:t>
            </a:r>
            <a:r>
              <a:rPr dirty="0" sz="1250" spc="17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manage</a:t>
            </a:r>
            <a:r>
              <a:rPr dirty="0" sz="1250" spc="18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multiple </a:t>
            </a:r>
            <a:r>
              <a:rPr dirty="0" sz="1250" spc="45">
                <a:latin typeface="Times New Roman"/>
                <a:cs typeface="Times New Roman"/>
              </a:rPr>
              <a:t>construction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projects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with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centralized </a:t>
            </a:r>
            <a:r>
              <a:rPr dirty="0" sz="1250" spc="45">
                <a:latin typeface="Times New Roman"/>
                <a:cs typeface="Times New Roman"/>
              </a:rPr>
              <a:t>communication,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real-</a:t>
            </a:r>
            <a:r>
              <a:rPr dirty="0" sz="1250">
                <a:latin typeface="Times New Roman"/>
                <a:cs typeface="Times New Roman"/>
              </a:rPr>
              <a:t>time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worker </a:t>
            </a:r>
            <a:r>
              <a:rPr dirty="0" sz="1250" spc="10">
                <a:latin typeface="Times New Roman"/>
                <a:cs typeface="Times New Roman"/>
              </a:rPr>
              <a:t>tracking,</a:t>
            </a:r>
            <a:r>
              <a:rPr dirty="0" sz="1250" spc="280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and</a:t>
            </a:r>
            <a:r>
              <a:rPr dirty="0" sz="1250" spc="28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consistent</a:t>
            </a:r>
            <a:r>
              <a:rPr dirty="0" sz="1250" spc="285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reporting</a:t>
            </a:r>
            <a:r>
              <a:rPr dirty="0" sz="1250" spc="285">
                <a:latin typeface="Times New Roman"/>
                <a:cs typeface="Times New Roman"/>
              </a:rPr>
              <a:t> </a:t>
            </a:r>
            <a:r>
              <a:rPr dirty="0" sz="1250" spc="-25">
                <a:latin typeface="Times New Roman"/>
                <a:cs typeface="Times New Roman"/>
              </a:rPr>
              <a:t>to </a:t>
            </a:r>
            <a:r>
              <a:rPr dirty="0" sz="1250" spc="45">
                <a:latin typeface="Times New Roman"/>
                <a:cs typeface="Times New Roman"/>
              </a:rPr>
              <a:t>prevent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delays,</a:t>
            </a:r>
            <a:r>
              <a:rPr dirty="0" sz="1250" spc="215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cost</a:t>
            </a:r>
            <a:r>
              <a:rPr dirty="0" sz="1250" spc="215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overruns,</a:t>
            </a:r>
            <a:r>
              <a:rPr dirty="0" sz="1250" spc="210">
                <a:latin typeface="Times New Roman"/>
                <a:cs typeface="Times New Roman"/>
              </a:rPr>
              <a:t> </a:t>
            </a:r>
            <a:r>
              <a:rPr dirty="0" sz="1250" spc="-25">
                <a:latin typeface="Times New Roman"/>
                <a:cs typeface="Times New Roman"/>
              </a:rPr>
              <a:t>and</a:t>
            </a:r>
            <a:r>
              <a:rPr dirty="0" sz="1250" spc="50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client</a:t>
            </a:r>
            <a:r>
              <a:rPr dirty="0" sz="1250" spc="35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distrust.</a:t>
            </a:r>
            <a:endParaRPr sz="1250">
              <a:latin typeface="Times New Roman"/>
              <a:cs typeface="Times New Roman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3878084" y="1378367"/>
            <a:ext cx="2964180" cy="2849880"/>
            <a:chOff x="3878084" y="1378367"/>
            <a:chExt cx="2964180" cy="2849880"/>
          </a:xfrm>
        </p:grpSpPr>
        <p:sp>
          <p:nvSpPr>
            <p:cNvPr id="14" name="object 14" descr=""/>
            <p:cNvSpPr/>
            <p:nvPr/>
          </p:nvSpPr>
          <p:spPr>
            <a:xfrm>
              <a:off x="3878084" y="1785487"/>
              <a:ext cx="2964180" cy="2442845"/>
            </a:xfrm>
            <a:custGeom>
              <a:avLst/>
              <a:gdLst/>
              <a:ahLst/>
              <a:cxnLst/>
              <a:rect l="l" t="t" r="r" b="b"/>
              <a:pathLst>
                <a:path w="2964179" h="2442845">
                  <a:moveTo>
                    <a:pt x="2963833" y="2442719"/>
                  </a:moveTo>
                  <a:lnTo>
                    <a:pt x="0" y="2442719"/>
                  </a:lnTo>
                  <a:lnTo>
                    <a:pt x="0" y="0"/>
                  </a:lnTo>
                  <a:lnTo>
                    <a:pt x="2963833" y="0"/>
                  </a:lnTo>
                  <a:lnTo>
                    <a:pt x="2963833" y="2442719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4952873" y="1378368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4" h="814705">
                  <a:moveTo>
                    <a:pt x="814247" y="407123"/>
                  </a:moveTo>
                  <a:lnTo>
                    <a:pt x="812279" y="367220"/>
                  </a:lnTo>
                  <a:lnTo>
                    <a:pt x="806411" y="327698"/>
                  </a:lnTo>
                  <a:lnTo>
                    <a:pt x="796709" y="288950"/>
                  </a:lnTo>
                  <a:lnTo>
                    <a:pt x="783247" y="251333"/>
                  </a:lnTo>
                  <a:lnTo>
                    <a:pt x="766165" y="215214"/>
                  </a:lnTo>
                  <a:lnTo>
                    <a:pt x="745629" y="180936"/>
                  </a:lnTo>
                  <a:lnTo>
                    <a:pt x="721829" y="148856"/>
                  </a:lnTo>
                  <a:lnTo>
                    <a:pt x="694994" y="119253"/>
                  </a:lnTo>
                  <a:lnTo>
                    <a:pt x="665391" y="92417"/>
                  </a:lnTo>
                  <a:lnTo>
                    <a:pt x="633310" y="68618"/>
                  </a:lnTo>
                  <a:lnTo>
                    <a:pt x="599033" y="48082"/>
                  </a:lnTo>
                  <a:lnTo>
                    <a:pt x="562914" y="31000"/>
                  </a:lnTo>
                  <a:lnTo>
                    <a:pt x="525297" y="17538"/>
                  </a:lnTo>
                  <a:lnTo>
                    <a:pt x="486549" y="7823"/>
                  </a:lnTo>
                  <a:lnTo>
                    <a:pt x="447027" y="1968"/>
                  </a:lnTo>
                  <a:lnTo>
                    <a:pt x="407123" y="0"/>
                  </a:lnTo>
                  <a:lnTo>
                    <a:pt x="397129" y="127"/>
                  </a:lnTo>
                  <a:lnTo>
                    <a:pt x="357289" y="3060"/>
                  </a:lnTo>
                  <a:lnTo>
                    <a:pt x="317919" y="9893"/>
                  </a:lnTo>
                  <a:lnTo>
                    <a:pt x="279412" y="20548"/>
                  </a:lnTo>
                  <a:lnTo>
                    <a:pt x="242138" y="34937"/>
                  </a:lnTo>
                  <a:lnTo>
                    <a:pt x="206451" y="52895"/>
                  </a:lnTo>
                  <a:lnTo>
                    <a:pt x="172694" y="74269"/>
                  </a:lnTo>
                  <a:lnTo>
                    <a:pt x="141198" y="98856"/>
                  </a:lnTo>
                  <a:lnTo>
                    <a:pt x="112268" y="126403"/>
                  </a:lnTo>
                  <a:lnTo>
                    <a:pt x="86169" y="156654"/>
                  </a:lnTo>
                  <a:lnTo>
                    <a:pt x="63157" y="189318"/>
                  </a:lnTo>
                  <a:lnTo>
                    <a:pt x="43472" y="224078"/>
                  </a:lnTo>
                  <a:lnTo>
                    <a:pt x="27279" y="260604"/>
                  </a:lnTo>
                  <a:lnTo>
                    <a:pt x="14744" y="298538"/>
                  </a:lnTo>
                  <a:lnTo>
                    <a:pt x="5994" y="337527"/>
                  </a:lnTo>
                  <a:lnTo>
                    <a:pt x="1104" y="377177"/>
                  </a:lnTo>
                  <a:lnTo>
                    <a:pt x="0" y="407123"/>
                  </a:lnTo>
                  <a:lnTo>
                    <a:pt x="127" y="417118"/>
                  </a:lnTo>
                  <a:lnTo>
                    <a:pt x="3060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25" y="572109"/>
                  </a:lnTo>
                  <a:lnTo>
                    <a:pt x="52895" y="607796"/>
                  </a:lnTo>
                  <a:lnTo>
                    <a:pt x="74269" y="641553"/>
                  </a:lnTo>
                  <a:lnTo>
                    <a:pt x="98844" y="673049"/>
                  </a:lnTo>
                  <a:lnTo>
                    <a:pt x="126403" y="701979"/>
                  </a:lnTo>
                  <a:lnTo>
                    <a:pt x="156654" y="728078"/>
                  </a:lnTo>
                  <a:lnTo>
                    <a:pt x="189318" y="751078"/>
                  </a:lnTo>
                  <a:lnTo>
                    <a:pt x="224078" y="770775"/>
                  </a:lnTo>
                  <a:lnTo>
                    <a:pt x="260604" y="786968"/>
                  </a:lnTo>
                  <a:lnTo>
                    <a:pt x="298538" y="799503"/>
                  </a:lnTo>
                  <a:lnTo>
                    <a:pt x="337527" y="808253"/>
                  </a:lnTo>
                  <a:lnTo>
                    <a:pt x="377177" y="813142"/>
                  </a:lnTo>
                  <a:lnTo>
                    <a:pt x="407123" y="814247"/>
                  </a:lnTo>
                  <a:lnTo>
                    <a:pt x="417118" y="814120"/>
                  </a:lnTo>
                  <a:lnTo>
                    <a:pt x="456958" y="811187"/>
                  </a:lnTo>
                  <a:lnTo>
                    <a:pt x="496328" y="804354"/>
                  </a:lnTo>
                  <a:lnTo>
                    <a:pt x="534835" y="793699"/>
                  </a:lnTo>
                  <a:lnTo>
                    <a:pt x="572109" y="779322"/>
                  </a:lnTo>
                  <a:lnTo>
                    <a:pt x="607796" y="761352"/>
                  </a:lnTo>
                  <a:lnTo>
                    <a:pt x="641553" y="739978"/>
                  </a:lnTo>
                  <a:lnTo>
                    <a:pt x="673049" y="715403"/>
                  </a:lnTo>
                  <a:lnTo>
                    <a:pt x="701979" y="687844"/>
                  </a:lnTo>
                  <a:lnTo>
                    <a:pt x="728078" y="657593"/>
                  </a:lnTo>
                  <a:lnTo>
                    <a:pt x="751078" y="624928"/>
                  </a:lnTo>
                  <a:lnTo>
                    <a:pt x="770775" y="590169"/>
                  </a:lnTo>
                  <a:lnTo>
                    <a:pt x="786968" y="553643"/>
                  </a:lnTo>
                  <a:lnTo>
                    <a:pt x="799490" y="515708"/>
                  </a:lnTo>
                  <a:lnTo>
                    <a:pt x="808253" y="476719"/>
                  </a:lnTo>
                  <a:lnTo>
                    <a:pt x="813142" y="437070"/>
                  </a:lnTo>
                  <a:lnTo>
                    <a:pt x="814247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5206060" y="1579422"/>
              <a:ext cx="300355" cy="387350"/>
            </a:xfrm>
            <a:custGeom>
              <a:avLst/>
              <a:gdLst/>
              <a:ahLst/>
              <a:cxnLst/>
              <a:rect l="l" t="t" r="r" b="b"/>
              <a:pathLst>
                <a:path w="300354" h="387350">
                  <a:moveTo>
                    <a:pt x="241719" y="305054"/>
                  </a:moveTo>
                  <a:lnTo>
                    <a:pt x="159537" y="305054"/>
                  </a:lnTo>
                  <a:lnTo>
                    <a:pt x="159537" y="324383"/>
                  </a:lnTo>
                  <a:lnTo>
                    <a:pt x="241719" y="324383"/>
                  </a:lnTo>
                  <a:lnTo>
                    <a:pt x="241719" y="305054"/>
                  </a:lnTo>
                  <a:close/>
                </a:path>
                <a:path w="300354" h="387350">
                  <a:moveTo>
                    <a:pt x="241719" y="227698"/>
                  </a:moveTo>
                  <a:lnTo>
                    <a:pt x="159537" y="227698"/>
                  </a:lnTo>
                  <a:lnTo>
                    <a:pt x="159537" y="247040"/>
                  </a:lnTo>
                  <a:lnTo>
                    <a:pt x="241719" y="247040"/>
                  </a:lnTo>
                  <a:lnTo>
                    <a:pt x="241719" y="227698"/>
                  </a:lnTo>
                  <a:close/>
                </a:path>
                <a:path w="300354" h="387350">
                  <a:moveTo>
                    <a:pt x="241719" y="150342"/>
                  </a:moveTo>
                  <a:lnTo>
                    <a:pt x="159537" y="150342"/>
                  </a:lnTo>
                  <a:lnTo>
                    <a:pt x="159537" y="169684"/>
                  </a:lnTo>
                  <a:lnTo>
                    <a:pt x="241719" y="169684"/>
                  </a:lnTo>
                  <a:lnTo>
                    <a:pt x="241719" y="150342"/>
                  </a:lnTo>
                  <a:close/>
                </a:path>
                <a:path w="300354" h="387350">
                  <a:moveTo>
                    <a:pt x="241719" y="72986"/>
                  </a:moveTo>
                  <a:lnTo>
                    <a:pt x="159537" y="72986"/>
                  </a:lnTo>
                  <a:lnTo>
                    <a:pt x="159537" y="92329"/>
                  </a:lnTo>
                  <a:lnTo>
                    <a:pt x="241719" y="92329"/>
                  </a:lnTo>
                  <a:lnTo>
                    <a:pt x="241719" y="72986"/>
                  </a:lnTo>
                  <a:close/>
                </a:path>
                <a:path w="300354" h="387350">
                  <a:moveTo>
                    <a:pt x="299732" y="0"/>
                  </a:moveTo>
                  <a:lnTo>
                    <a:pt x="0" y="0"/>
                  </a:lnTo>
                  <a:lnTo>
                    <a:pt x="0" y="29210"/>
                  </a:lnTo>
                  <a:lnTo>
                    <a:pt x="0" y="358140"/>
                  </a:lnTo>
                  <a:lnTo>
                    <a:pt x="0" y="387350"/>
                  </a:lnTo>
                  <a:lnTo>
                    <a:pt x="299732" y="387350"/>
                  </a:lnTo>
                  <a:lnTo>
                    <a:pt x="299732" y="358241"/>
                  </a:lnTo>
                  <a:lnTo>
                    <a:pt x="299732" y="29476"/>
                  </a:lnTo>
                  <a:lnTo>
                    <a:pt x="270725" y="29476"/>
                  </a:lnTo>
                  <a:lnTo>
                    <a:pt x="270725" y="358140"/>
                  </a:lnTo>
                  <a:lnTo>
                    <a:pt x="28994" y="358140"/>
                  </a:lnTo>
                  <a:lnTo>
                    <a:pt x="28994" y="29210"/>
                  </a:lnTo>
                  <a:lnTo>
                    <a:pt x="299732" y="29210"/>
                  </a:lnTo>
                  <a:lnTo>
                    <a:pt x="29973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7" name="object 1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264075" y="1628241"/>
              <a:ext cx="71547" cy="290064"/>
            </a:xfrm>
            <a:prstGeom prst="rect">
              <a:avLst/>
            </a:prstGeom>
          </p:spPr>
        </p:pic>
      </p:grpSp>
      <p:sp>
        <p:nvSpPr>
          <p:cNvPr id="18" name="object 18" descr=""/>
          <p:cNvSpPr txBox="1"/>
          <p:nvPr/>
        </p:nvSpPr>
        <p:spPr>
          <a:xfrm>
            <a:off x="3966655" y="2310185"/>
            <a:ext cx="2781300" cy="154813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dirty="0" sz="1800" b="1">
                <a:solidFill>
                  <a:srgbClr val="F16629"/>
                </a:solidFill>
                <a:latin typeface="Times New Roman"/>
                <a:cs typeface="Times New Roman"/>
              </a:rPr>
              <a:t>Key</a:t>
            </a:r>
            <a:r>
              <a:rPr dirty="0" sz="1800" spc="13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800" spc="-10" b="1">
                <a:solidFill>
                  <a:srgbClr val="F16629"/>
                </a:solidFill>
                <a:latin typeface="Times New Roman"/>
                <a:cs typeface="Times New Roman"/>
              </a:rPr>
              <a:t>Features</a:t>
            </a:r>
            <a:endParaRPr sz="1800">
              <a:latin typeface="Times New Roman"/>
              <a:cs typeface="Times New Roman"/>
            </a:endParaRPr>
          </a:p>
          <a:p>
            <a:pPr algn="ctr" marL="12065" marR="5080" indent="-635">
              <a:lnSpc>
                <a:spcPts val="1410"/>
              </a:lnSpc>
              <a:spcBef>
                <a:spcPts val="1395"/>
              </a:spcBef>
            </a:pPr>
            <a:r>
              <a:rPr dirty="0" sz="1250">
                <a:latin typeface="Times New Roman"/>
                <a:cs typeface="Times New Roman"/>
              </a:rPr>
              <a:t>Our</a:t>
            </a:r>
            <a:r>
              <a:rPr dirty="0" sz="1250" spc="30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system</a:t>
            </a:r>
            <a:r>
              <a:rPr dirty="0" sz="1250" spc="31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will</a:t>
            </a:r>
            <a:r>
              <a:rPr dirty="0" sz="1250" spc="30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feature</a:t>
            </a:r>
            <a:r>
              <a:rPr dirty="0" sz="1250" spc="31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multi-</a:t>
            </a:r>
            <a:r>
              <a:rPr dirty="0" sz="1250" spc="35">
                <a:latin typeface="Times New Roman"/>
                <a:cs typeface="Times New Roman"/>
              </a:rPr>
              <a:t>project </a:t>
            </a:r>
            <a:r>
              <a:rPr dirty="0" sz="1250" spc="45">
                <a:latin typeface="Times New Roman"/>
                <a:cs typeface="Times New Roman"/>
              </a:rPr>
              <a:t>dashboards,</a:t>
            </a:r>
            <a:r>
              <a:rPr dirty="0" sz="1250" spc="7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AI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worker </a:t>
            </a:r>
            <a:r>
              <a:rPr dirty="0" sz="1250" spc="50">
                <a:latin typeface="Times New Roman"/>
                <a:cs typeface="Times New Roman"/>
              </a:rPr>
              <a:t>recommendations,</a:t>
            </a:r>
            <a:r>
              <a:rPr dirty="0" sz="1250" spc="11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attendance</a:t>
            </a:r>
            <a:r>
              <a:rPr dirty="0" sz="1250" spc="114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tracking, </a:t>
            </a:r>
            <a:r>
              <a:rPr dirty="0" sz="1250" spc="45">
                <a:latin typeface="Times New Roman"/>
                <a:cs typeface="Times New Roman"/>
              </a:rPr>
              <a:t>material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monitoring,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task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35">
                <a:latin typeface="Times New Roman"/>
                <a:cs typeface="Times New Roman"/>
              </a:rPr>
              <a:t>reminders, </a:t>
            </a:r>
            <a:r>
              <a:rPr dirty="0" sz="1250" spc="45">
                <a:latin typeface="Times New Roman"/>
                <a:cs typeface="Times New Roman"/>
              </a:rPr>
              <a:t>document</a:t>
            </a:r>
            <a:r>
              <a:rPr dirty="0" sz="1250" spc="11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storage,</a:t>
            </a:r>
            <a:r>
              <a:rPr dirty="0" sz="1250" spc="114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progress</a:t>
            </a:r>
            <a:r>
              <a:rPr dirty="0" sz="1250" spc="11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tracking,</a:t>
            </a:r>
            <a:r>
              <a:rPr dirty="0" sz="1250" spc="50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and</a:t>
            </a:r>
            <a:r>
              <a:rPr dirty="0" sz="1250" spc="28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client</a:t>
            </a:r>
            <a:r>
              <a:rPr dirty="0" sz="1250" spc="285">
                <a:latin typeface="Times New Roman"/>
                <a:cs typeface="Times New Roman"/>
              </a:rPr>
              <a:t> </a:t>
            </a:r>
            <a:r>
              <a:rPr dirty="0" sz="1250" spc="35">
                <a:latin typeface="Times New Roman"/>
                <a:cs typeface="Times New Roman"/>
              </a:rPr>
              <a:t>updates.</a:t>
            </a:r>
            <a:endParaRPr sz="1250">
              <a:latin typeface="Times New Roman"/>
              <a:cs typeface="Times New Roman"/>
            </a:endParaRPr>
          </a:p>
        </p:txBody>
      </p:sp>
      <p:grpSp>
        <p:nvGrpSpPr>
          <p:cNvPr id="19" name="object 19" descr=""/>
          <p:cNvGrpSpPr/>
          <p:nvPr/>
        </p:nvGrpSpPr>
        <p:grpSpPr>
          <a:xfrm>
            <a:off x="6890772" y="1378367"/>
            <a:ext cx="2972435" cy="2849880"/>
            <a:chOff x="6890772" y="1378367"/>
            <a:chExt cx="2972435" cy="2849880"/>
          </a:xfrm>
        </p:grpSpPr>
        <p:sp>
          <p:nvSpPr>
            <p:cNvPr id="20" name="object 20" descr=""/>
            <p:cNvSpPr/>
            <p:nvPr/>
          </p:nvSpPr>
          <p:spPr>
            <a:xfrm>
              <a:off x="6890772" y="1785487"/>
              <a:ext cx="2972435" cy="2442845"/>
            </a:xfrm>
            <a:custGeom>
              <a:avLst/>
              <a:gdLst/>
              <a:ahLst/>
              <a:cxnLst/>
              <a:rect l="l" t="t" r="r" b="b"/>
              <a:pathLst>
                <a:path w="2972434" h="2442845">
                  <a:moveTo>
                    <a:pt x="2971975" y="2442719"/>
                  </a:moveTo>
                  <a:lnTo>
                    <a:pt x="0" y="2442719"/>
                  </a:lnTo>
                  <a:lnTo>
                    <a:pt x="0" y="0"/>
                  </a:lnTo>
                  <a:lnTo>
                    <a:pt x="2971975" y="0"/>
                  </a:lnTo>
                  <a:lnTo>
                    <a:pt x="2971975" y="2442719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1" name="object 21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973711" y="1378367"/>
              <a:ext cx="814239" cy="814239"/>
            </a:xfrm>
            <a:prstGeom prst="rect">
              <a:avLst/>
            </a:prstGeom>
          </p:spPr>
        </p:pic>
      </p:grpSp>
      <p:sp>
        <p:nvSpPr>
          <p:cNvPr id="22" name="object 22" descr=""/>
          <p:cNvSpPr txBox="1"/>
          <p:nvPr/>
        </p:nvSpPr>
        <p:spPr>
          <a:xfrm>
            <a:off x="6890772" y="2310185"/>
            <a:ext cx="2972435" cy="154813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dirty="0" sz="1800" spc="-10" b="1">
                <a:solidFill>
                  <a:srgbClr val="F16629"/>
                </a:solidFill>
                <a:latin typeface="Times New Roman"/>
                <a:cs typeface="Times New Roman"/>
              </a:rPr>
              <a:t>Uniqueness</a:t>
            </a:r>
            <a:endParaRPr sz="1800">
              <a:latin typeface="Times New Roman"/>
              <a:cs typeface="Times New Roman"/>
            </a:endParaRPr>
          </a:p>
          <a:p>
            <a:pPr algn="ctr" marL="154305" marR="149225">
              <a:lnSpc>
                <a:spcPts val="1410"/>
              </a:lnSpc>
              <a:spcBef>
                <a:spcPts val="1395"/>
              </a:spcBef>
            </a:pPr>
            <a:r>
              <a:rPr dirty="0" sz="1250">
                <a:latin typeface="Times New Roman"/>
                <a:cs typeface="Times New Roman"/>
              </a:rPr>
              <a:t>Our</a:t>
            </a:r>
            <a:r>
              <a:rPr dirty="0" sz="1250" spc="254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solution</a:t>
            </a:r>
            <a:r>
              <a:rPr dirty="0" sz="1250" spc="254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is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unique</a:t>
            </a:r>
            <a:r>
              <a:rPr dirty="0" sz="1250" spc="254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as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it’s</a:t>
            </a:r>
            <a:r>
              <a:rPr dirty="0" sz="1250" spc="254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built</a:t>
            </a:r>
            <a:r>
              <a:rPr dirty="0" sz="1250" spc="260">
                <a:latin typeface="Times New Roman"/>
                <a:cs typeface="Times New Roman"/>
              </a:rPr>
              <a:t> </a:t>
            </a:r>
            <a:r>
              <a:rPr dirty="0" sz="1250" spc="-25">
                <a:latin typeface="Times New Roman"/>
                <a:cs typeface="Times New Roman"/>
              </a:rPr>
              <a:t>for </a:t>
            </a:r>
            <a:r>
              <a:rPr dirty="0" sz="1250" spc="45">
                <a:latin typeface="Times New Roman"/>
                <a:cs typeface="Times New Roman"/>
              </a:rPr>
              <a:t>construction,</a:t>
            </a:r>
            <a:r>
              <a:rPr dirty="0" sz="1250" spc="13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combining</a:t>
            </a:r>
            <a:r>
              <a:rPr dirty="0" sz="1250" spc="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AI</a:t>
            </a:r>
            <a:r>
              <a:rPr dirty="0" sz="1250" spc="14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worker </a:t>
            </a:r>
            <a:r>
              <a:rPr dirty="0" sz="1250" spc="50">
                <a:latin typeface="Times New Roman"/>
                <a:cs typeface="Times New Roman"/>
              </a:rPr>
              <a:t>recommendations,</a:t>
            </a:r>
            <a:r>
              <a:rPr dirty="0" sz="1250" spc="105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real-</a:t>
            </a:r>
            <a:r>
              <a:rPr dirty="0" sz="1250" spc="-20">
                <a:latin typeface="Times New Roman"/>
                <a:cs typeface="Times New Roman"/>
              </a:rPr>
              <a:t>time </a:t>
            </a:r>
            <a:r>
              <a:rPr dirty="0" sz="1250" spc="45">
                <a:latin typeface="Times New Roman"/>
                <a:cs typeface="Times New Roman"/>
              </a:rPr>
              <a:t>monitoring,</a:t>
            </a:r>
            <a:r>
              <a:rPr dirty="0" sz="1250" spc="21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progress</a:t>
            </a:r>
            <a:r>
              <a:rPr dirty="0" sz="1250" spc="215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tracking,</a:t>
            </a:r>
            <a:r>
              <a:rPr dirty="0" sz="1250" spc="215">
                <a:latin typeface="Times New Roman"/>
                <a:cs typeface="Times New Roman"/>
              </a:rPr>
              <a:t> </a:t>
            </a:r>
            <a:r>
              <a:rPr dirty="0" sz="1250" spc="-50">
                <a:latin typeface="Times New Roman"/>
                <a:cs typeface="Times New Roman"/>
              </a:rPr>
              <a:t>&amp; </a:t>
            </a:r>
            <a:r>
              <a:rPr dirty="0" sz="1250" spc="20">
                <a:latin typeface="Times New Roman"/>
                <a:cs typeface="Times New Roman"/>
              </a:rPr>
              <a:t>centralized</a:t>
            </a:r>
            <a:r>
              <a:rPr dirty="0" sz="1250" spc="220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communication</a:t>
            </a:r>
            <a:r>
              <a:rPr dirty="0" sz="1250" spc="225">
                <a:latin typeface="Times New Roman"/>
                <a:cs typeface="Times New Roman"/>
              </a:rPr>
              <a:t> </a:t>
            </a:r>
            <a:r>
              <a:rPr dirty="0" sz="1250" spc="20">
                <a:latin typeface="Times New Roman"/>
                <a:cs typeface="Times New Roman"/>
              </a:rPr>
              <a:t>to</a:t>
            </a:r>
            <a:r>
              <a:rPr dirty="0" sz="1250" spc="22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boost </a:t>
            </a:r>
            <a:r>
              <a:rPr dirty="0" sz="1250" spc="45">
                <a:latin typeface="Times New Roman"/>
                <a:cs typeface="Times New Roman"/>
              </a:rPr>
              <a:t>efficiency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and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accountability.</a:t>
            </a:r>
            <a:endParaRPr sz="12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Solution</a:t>
            </a:r>
            <a:r>
              <a:rPr dirty="0" spc="265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Benefits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grpSp>
        <p:nvGrpSpPr>
          <p:cNvPr id="5" name="object 5" descr=""/>
          <p:cNvGrpSpPr/>
          <p:nvPr/>
        </p:nvGrpSpPr>
        <p:grpSpPr>
          <a:xfrm>
            <a:off x="726975" y="1541215"/>
            <a:ext cx="2231390" cy="4234180"/>
            <a:chOff x="726975" y="1541215"/>
            <a:chExt cx="2231390" cy="4234180"/>
          </a:xfrm>
        </p:grpSpPr>
        <p:sp>
          <p:nvSpPr>
            <p:cNvPr id="6" name="object 6" descr=""/>
            <p:cNvSpPr/>
            <p:nvPr/>
          </p:nvSpPr>
          <p:spPr>
            <a:xfrm>
              <a:off x="726975" y="1948335"/>
              <a:ext cx="2231390" cy="3827145"/>
            </a:xfrm>
            <a:custGeom>
              <a:avLst/>
              <a:gdLst/>
              <a:ahLst/>
              <a:cxnLst/>
              <a:rect l="l" t="t" r="r" b="b"/>
              <a:pathLst>
                <a:path w="2231390" h="3827145">
                  <a:moveTo>
                    <a:pt x="2231017" y="3826927"/>
                  </a:moveTo>
                  <a:lnTo>
                    <a:pt x="0" y="3826927"/>
                  </a:lnTo>
                  <a:lnTo>
                    <a:pt x="0" y="0"/>
                  </a:lnTo>
                  <a:lnTo>
                    <a:pt x="2231017" y="0"/>
                  </a:lnTo>
                  <a:lnTo>
                    <a:pt x="2231017" y="382692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1435354" y="1541220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5" h="814705">
                  <a:moveTo>
                    <a:pt x="814247" y="407123"/>
                  </a:moveTo>
                  <a:lnTo>
                    <a:pt x="812279" y="367220"/>
                  </a:lnTo>
                  <a:lnTo>
                    <a:pt x="806424" y="327698"/>
                  </a:lnTo>
                  <a:lnTo>
                    <a:pt x="796709" y="288937"/>
                  </a:lnTo>
                  <a:lnTo>
                    <a:pt x="783247" y="251320"/>
                  </a:lnTo>
                  <a:lnTo>
                    <a:pt x="766165" y="215201"/>
                  </a:lnTo>
                  <a:lnTo>
                    <a:pt x="745629" y="180936"/>
                  </a:lnTo>
                  <a:lnTo>
                    <a:pt x="721829" y="148844"/>
                  </a:lnTo>
                  <a:lnTo>
                    <a:pt x="694994" y="119240"/>
                  </a:lnTo>
                  <a:lnTo>
                    <a:pt x="665403" y="92417"/>
                  </a:lnTo>
                  <a:lnTo>
                    <a:pt x="633310" y="68618"/>
                  </a:lnTo>
                  <a:lnTo>
                    <a:pt x="599033" y="48069"/>
                  </a:lnTo>
                  <a:lnTo>
                    <a:pt x="562927" y="30988"/>
                  </a:lnTo>
                  <a:lnTo>
                    <a:pt x="525310" y="17526"/>
                  </a:lnTo>
                  <a:lnTo>
                    <a:pt x="486549" y="7823"/>
                  </a:lnTo>
                  <a:lnTo>
                    <a:pt x="447027" y="1955"/>
                  </a:lnTo>
                  <a:lnTo>
                    <a:pt x="407123" y="0"/>
                  </a:lnTo>
                  <a:lnTo>
                    <a:pt x="397129" y="127"/>
                  </a:lnTo>
                  <a:lnTo>
                    <a:pt x="357289" y="3060"/>
                  </a:lnTo>
                  <a:lnTo>
                    <a:pt x="317919" y="9893"/>
                  </a:lnTo>
                  <a:lnTo>
                    <a:pt x="279412" y="20548"/>
                  </a:lnTo>
                  <a:lnTo>
                    <a:pt x="242138" y="34925"/>
                  </a:lnTo>
                  <a:lnTo>
                    <a:pt x="206451" y="52895"/>
                  </a:lnTo>
                  <a:lnTo>
                    <a:pt x="172694" y="74269"/>
                  </a:lnTo>
                  <a:lnTo>
                    <a:pt x="141198" y="98844"/>
                  </a:lnTo>
                  <a:lnTo>
                    <a:pt x="112268" y="126403"/>
                  </a:lnTo>
                  <a:lnTo>
                    <a:pt x="86169" y="156654"/>
                  </a:lnTo>
                  <a:lnTo>
                    <a:pt x="63169" y="189318"/>
                  </a:lnTo>
                  <a:lnTo>
                    <a:pt x="43472" y="224078"/>
                  </a:lnTo>
                  <a:lnTo>
                    <a:pt x="27279" y="260604"/>
                  </a:lnTo>
                  <a:lnTo>
                    <a:pt x="14744" y="298538"/>
                  </a:lnTo>
                  <a:lnTo>
                    <a:pt x="5994" y="337527"/>
                  </a:lnTo>
                  <a:lnTo>
                    <a:pt x="1104" y="377177"/>
                  </a:lnTo>
                  <a:lnTo>
                    <a:pt x="0" y="407123"/>
                  </a:lnTo>
                  <a:lnTo>
                    <a:pt x="127" y="417118"/>
                  </a:lnTo>
                  <a:lnTo>
                    <a:pt x="3060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37" y="572109"/>
                  </a:lnTo>
                  <a:lnTo>
                    <a:pt x="52895" y="607796"/>
                  </a:lnTo>
                  <a:lnTo>
                    <a:pt x="74269" y="641540"/>
                  </a:lnTo>
                  <a:lnTo>
                    <a:pt x="98856" y="673049"/>
                  </a:lnTo>
                  <a:lnTo>
                    <a:pt x="126403" y="701979"/>
                  </a:lnTo>
                  <a:lnTo>
                    <a:pt x="156654" y="728078"/>
                  </a:lnTo>
                  <a:lnTo>
                    <a:pt x="189318" y="751078"/>
                  </a:lnTo>
                  <a:lnTo>
                    <a:pt x="224078" y="770775"/>
                  </a:lnTo>
                  <a:lnTo>
                    <a:pt x="260604" y="786955"/>
                  </a:lnTo>
                  <a:lnTo>
                    <a:pt x="298538" y="799490"/>
                  </a:lnTo>
                  <a:lnTo>
                    <a:pt x="337527" y="808253"/>
                  </a:lnTo>
                  <a:lnTo>
                    <a:pt x="377177" y="813142"/>
                  </a:lnTo>
                  <a:lnTo>
                    <a:pt x="407123" y="814235"/>
                  </a:lnTo>
                  <a:lnTo>
                    <a:pt x="417118" y="814120"/>
                  </a:lnTo>
                  <a:lnTo>
                    <a:pt x="456958" y="811174"/>
                  </a:lnTo>
                  <a:lnTo>
                    <a:pt x="496328" y="804341"/>
                  </a:lnTo>
                  <a:lnTo>
                    <a:pt x="534835" y="793686"/>
                  </a:lnTo>
                  <a:lnTo>
                    <a:pt x="572109" y="779310"/>
                  </a:lnTo>
                  <a:lnTo>
                    <a:pt x="607796" y="761352"/>
                  </a:lnTo>
                  <a:lnTo>
                    <a:pt x="641553" y="739978"/>
                  </a:lnTo>
                  <a:lnTo>
                    <a:pt x="673049" y="715391"/>
                  </a:lnTo>
                  <a:lnTo>
                    <a:pt x="701979" y="687844"/>
                  </a:lnTo>
                  <a:lnTo>
                    <a:pt x="728078" y="657593"/>
                  </a:lnTo>
                  <a:lnTo>
                    <a:pt x="751078" y="624928"/>
                  </a:lnTo>
                  <a:lnTo>
                    <a:pt x="770775" y="590169"/>
                  </a:lnTo>
                  <a:lnTo>
                    <a:pt x="786968" y="553643"/>
                  </a:lnTo>
                  <a:lnTo>
                    <a:pt x="799503" y="515696"/>
                  </a:lnTo>
                  <a:lnTo>
                    <a:pt x="808253" y="476719"/>
                  </a:lnTo>
                  <a:lnTo>
                    <a:pt x="813142" y="437070"/>
                  </a:lnTo>
                  <a:lnTo>
                    <a:pt x="814247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693379" y="1803043"/>
              <a:ext cx="305435" cy="265430"/>
            </a:xfrm>
            <a:custGeom>
              <a:avLst/>
              <a:gdLst/>
              <a:ahLst/>
              <a:cxnLst/>
              <a:rect l="l" t="t" r="r" b="b"/>
              <a:pathLst>
                <a:path w="305435" h="265430">
                  <a:moveTo>
                    <a:pt x="305333" y="143129"/>
                  </a:moveTo>
                  <a:lnTo>
                    <a:pt x="175564" y="143129"/>
                  </a:lnTo>
                  <a:lnTo>
                    <a:pt x="175564" y="150774"/>
                  </a:lnTo>
                  <a:lnTo>
                    <a:pt x="175564" y="159169"/>
                  </a:lnTo>
                  <a:lnTo>
                    <a:pt x="168694" y="166039"/>
                  </a:lnTo>
                  <a:lnTo>
                    <a:pt x="136626" y="166039"/>
                  </a:lnTo>
                  <a:lnTo>
                    <a:pt x="129755" y="159169"/>
                  </a:lnTo>
                  <a:lnTo>
                    <a:pt x="129755" y="143129"/>
                  </a:lnTo>
                  <a:lnTo>
                    <a:pt x="0" y="143129"/>
                  </a:lnTo>
                  <a:lnTo>
                    <a:pt x="0" y="258406"/>
                  </a:lnTo>
                  <a:lnTo>
                    <a:pt x="6858" y="265264"/>
                  </a:lnTo>
                  <a:lnTo>
                    <a:pt x="298462" y="265264"/>
                  </a:lnTo>
                  <a:lnTo>
                    <a:pt x="305333" y="258406"/>
                  </a:lnTo>
                  <a:lnTo>
                    <a:pt x="305333" y="143129"/>
                  </a:lnTo>
                  <a:close/>
                </a:path>
                <a:path w="305435" h="265430">
                  <a:moveTo>
                    <a:pt x="305333" y="58407"/>
                  </a:moveTo>
                  <a:lnTo>
                    <a:pt x="298462" y="51523"/>
                  </a:lnTo>
                  <a:lnTo>
                    <a:pt x="213728" y="51523"/>
                  </a:lnTo>
                  <a:lnTo>
                    <a:pt x="213728" y="26733"/>
                  </a:lnTo>
                  <a:lnTo>
                    <a:pt x="212966" y="22910"/>
                  </a:lnTo>
                  <a:lnTo>
                    <a:pt x="211645" y="16268"/>
                  </a:lnTo>
                  <a:lnTo>
                    <a:pt x="205955" y="7785"/>
                  </a:lnTo>
                  <a:lnTo>
                    <a:pt x="197459" y="2082"/>
                  </a:lnTo>
                  <a:lnTo>
                    <a:pt x="190830" y="762"/>
                  </a:lnTo>
                  <a:lnTo>
                    <a:pt x="190830" y="24434"/>
                  </a:lnTo>
                  <a:lnTo>
                    <a:pt x="190830" y="51523"/>
                  </a:lnTo>
                  <a:lnTo>
                    <a:pt x="114490" y="51523"/>
                  </a:lnTo>
                  <a:lnTo>
                    <a:pt x="114490" y="24434"/>
                  </a:lnTo>
                  <a:lnTo>
                    <a:pt x="116027" y="22910"/>
                  </a:lnTo>
                  <a:lnTo>
                    <a:pt x="189306" y="22910"/>
                  </a:lnTo>
                  <a:lnTo>
                    <a:pt x="190830" y="24434"/>
                  </a:lnTo>
                  <a:lnTo>
                    <a:pt x="190830" y="762"/>
                  </a:lnTo>
                  <a:lnTo>
                    <a:pt x="187007" y="0"/>
                  </a:lnTo>
                  <a:lnTo>
                    <a:pt x="118313" y="0"/>
                  </a:lnTo>
                  <a:lnTo>
                    <a:pt x="107861" y="2082"/>
                  </a:lnTo>
                  <a:lnTo>
                    <a:pt x="99377" y="7785"/>
                  </a:lnTo>
                  <a:lnTo>
                    <a:pt x="93675" y="16268"/>
                  </a:lnTo>
                  <a:lnTo>
                    <a:pt x="91592" y="26733"/>
                  </a:lnTo>
                  <a:lnTo>
                    <a:pt x="91592" y="51523"/>
                  </a:lnTo>
                  <a:lnTo>
                    <a:pt x="6858" y="51523"/>
                  </a:lnTo>
                  <a:lnTo>
                    <a:pt x="0" y="58407"/>
                  </a:lnTo>
                  <a:lnTo>
                    <a:pt x="0" y="127863"/>
                  </a:lnTo>
                  <a:lnTo>
                    <a:pt x="129755" y="127863"/>
                  </a:lnTo>
                  <a:lnTo>
                    <a:pt x="129755" y="120230"/>
                  </a:lnTo>
                  <a:lnTo>
                    <a:pt x="175564" y="120230"/>
                  </a:lnTo>
                  <a:lnTo>
                    <a:pt x="175564" y="127863"/>
                  </a:lnTo>
                  <a:lnTo>
                    <a:pt x="305333" y="127863"/>
                  </a:lnTo>
                  <a:lnTo>
                    <a:pt x="305333" y="120230"/>
                  </a:lnTo>
                  <a:lnTo>
                    <a:pt x="305333" y="584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 descr=""/>
          <p:cNvSpPr txBox="1"/>
          <p:nvPr/>
        </p:nvSpPr>
        <p:spPr>
          <a:xfrm>
            <a:off x="867199" y="2416037"/>
            <a:ext cx="1945005" cy="1862455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algn="ctr" marL="495934" marR="488315">
              <a:lnSpc>
                <a:spcPts val="1730"/>
              </a:lnSpc>
              <a:spcBef>
                <a:spcPts val="254"/>
              </a:spcBef>
            </a:pPr>
            <a:r>
              <a:rPr dirty="0" sz="1500" spc="40" b="1">
                <a:solidFill>
                  <a:srgbClr val="F16629"/>
                </a:solidFill>
                <a:latin typeface="Times New Roman"/>
                <a:cs typeface="Times New Roman"/>
              </a:rPr>
              <a:t>Functional </a:t>
            </a:r>
            <a:r>
              <a:rPr dirty="0" sz="1500" spc="35" b="1">
                <a:solidFill>
                  <a:srgbClr val="F16629"/>
                </a:solidFill>
                <a:latin typeface="Times New Roman"/>
                <a:cs typeface="Times New Roman"/>
              </a:rPr>
              <a:t>Benefits</a:t>
            </a:r>
            <a:endParaRPr sz="1500">
              <a:latin typeface="Times New Roman"/>
              <a:cs typeface="Times New Roman"/>
            </a:endParaRPr>
          </a:p>
          <a:p>
            <a:pPr algn="ctr" marL="12700" marR="5080">
              <a:lnSpc>
                <a:spcPct val="92300"/>
              </a:lnSpc>
              <a:spcBef>
                <a:spcPts val="660"/>
              </a:spcBef>
            </a:pPr>
            <a:r>
              <a:rPr dirty="0" sz="1150">
                <a:latin typeface="Times New Roman"/>
                <a:cs typeface="Times New Roman"/>
              </a:rPr>
              <a:t>Easily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manage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multiple </a:t>
            </a:r>
            <a:r>
              <a:rPr dirty="0" sz="1150">
                <a:latin typeface="Times New Roman"/>
                <a:cs typeface="Times New Roman"/>
              </a:rPr>
              <a:t>projects,</a:t>
            </a:r>
            <a:r>
              <a:rPr dirty="0" sz="1150" spc="30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track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workers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>
                <a:latin typeface="Times New Roman"/>
                <a:cs typeface="Times New Roman"/>
              </a:rPr>
              <a:t>materials,</a:t>
            </a:r>
            <a:r>
              <a:rPr dirty="0" sz="1150" spc="36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get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AI-</a:t>
            </a:r>
            <a:r>
              <a:rPr dirty="0" sz="1150" spc="-20">
                <a:latin typeface="Times New Roman"/>
                <a:cs typeface="Times New Roman"/>
              </a:rPr>
              <a:t>based </a:t>
            </a:r>
            <a:r>
              <a:rPr dirty="0" sz="1150">
                <a:latin typeface="Times New Roman"/>
                <a:cs typeface="Times New Roman"/>
              </a:rPr>
              <a:t>workforce</a:t>
            </a:r>
            <a:r>
              <a:rPr dirty="0" sz="1150" spc="39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recommendations, </a:t>
            </a:r>
            <a:r>
              <a:rPr dirty="0" sz="1150">
                <a:latin typeface="Times New Roman"/>
                <a:cs typeface="Times New Roman"/>
              </a:rPr>
              <a:t>share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real-time</a:t>
            </a:r>
            <a:r>
              <a:rPr dirty="0" sz="1150" spc="3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updates</a:t>
            </a:r>
            <a:r>
              <a:rPr dirty="0" sz="1150" spc="30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with </a:t>
            </a:r>
            <a:r>
              <a:rPr dirty="0" sz="1150">
                <a:latin typeface="Times New Roman"/>
                <a:cs typeface="Times New Roman"/>
              </a:rPr>
              <a:t>clients,</a:t>
            </a:r>
            <a:r>
              <a:rPr dirty="0" sz="1150" spc="26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6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reduce</a:t>
            </a:r>
            <a:r>
              <a:rPr dirty="0" sz="1150" spc="26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delays</a:t>
            </a:r>
            <a:r>
              <a:rPr dirty="0" sz="1150" spc="26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>
                <a:latin typeface="Times New Roman"/>
                <a:cs typeface="Times New Roman"/>
              </a:rPr>
              <a:t>budget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overruns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through</a:t>
            </a:r>
            <a:r>
              <a:rPr dirty="0" sz="1150" spc="500">
                <a:latin typeface="Times New Roman"/>
                <a:cs typeface="Times New Roman"/>
              </a:rPr>
              <a:t>  </a:t>
            </a:r>
            <a:r>
              <a:rPr dirty="0" sz="1150">
                <a:latin typeface="Times New Roman"/>
                <a:cs typeface="Times New Roman"/>
              </a:rPr>
              <a:t>smart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monitor</a:t>
            </a:r>
            <a:endParaRPr sz="1150">
              <a:latin typeface="Times New Roman"/>
              <a:cs typeface="Times New Roman"/>
            </a:endParaRPr>
          </a:p>
        </p:txBody>
      </p:sp>
      <p:grpSp>
        <p:nvGrpSpPr>
          <p:cNvPr id="10" name="object 10" descr=""/>
          <p:cNvGrpSpPr/>
          <p:nvPr/>
        </p:nvGrpSpPr>
        <p:grpSpPr>
          <a:xfrm>
            <a:off x="3088271" y="1541215"/>
            <a:ext cx="2231390" cy="4234180"/>
            <a:chOff x="3088271" y="1541215"/>
            <a:chExt cx="2231390" cy="4234180"/>
          </a:xfrm>
        </p:grpSpPr>
        <p:sp>
          <p:nvSpPr>
            <p:cNvPr id="11" name="object 11" descr=""/>
            <p:cNvSpPr/>
            <p:nvPr/>
          </p:nvSpPr>
          <p:spPr>
            <a:xfrm>
              <a:off x="3088271" y="1948335"/>
              <a:ext cx="2231390" cy="3827145"/>
            </a:xfrm>
            <a:custGeom>
              <a:avLst/>
              <a:gdLst/>
              <a:ahLst/>
              <a:cxnLst/>
              <a:rect l="l" t="t" r="r" b="b"/>
              <a:pathLst>
                <a:path w="2231390" h="3827145">
                  <a:moveTo>
                    <a:pt x="2231017" y="3826927"/>
                  </a:moveTo>
                  <a:lnTo>
                    <a:pt x="0" y="3826927"/>
                  </a:lnTo>
                  <a:lnTo>
                    <a:pt x="0" y="0"/>
                  </a:lnTo>
                  <a:lnTo>
                    <a:pt x="2231017" y="0"/>
                  </a:lnTo>
                  <a:lnTo>
                    <a:pt x="2231017" y="382692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3796652" y="1541220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4" h="814705">
                  <a:moveTo>
                    <a:pt x="814247" y="407123"/>
                  </a:moveTo>
                  <a:lnTo>
                    <a:pt x="812279" y="367220"/>
                  </a:lnTo>
                  <a:lnTo>
                    <a:pt x="806411" y="327698"/>
                  </a:lnTo>
                  <a:lnTo>
                    <a:pt x="796709" y="288937"/>
                  </a:lnTo>
                  <a:lnTo>
                    <a:pt x="783247" y="251320"/>
                  </a:lnTo>
                  <a:lnTo>
                    <a:pt x="766165" y="215201"/>
                  </a:lnTo>
                  <a:lnTo>
                    <a:pt x="745629" y="180936"/>
                  </a:lnTo>
                  <a:lnTo>
                    <a:pt x="721829" y="148844"/>
                  </a:lnTo>
                  <a:lnTo>
                    <a:pt x="694994" y="119240"/>
                  </a:lnTo>
                  <a:lnTo>
                    <a:pt x="665391" y="92417"/>
                  </a:lnTo>
                  <a:lnTo>
                    <a:pt x="633310" y="68618"/>
                  </a:lnTo>
                  <a:lnTo>
                    <a:pt x="599033" y="48069"/>
                  </a:lnTo>
                  <a:lnTo>
                    <a:pt x="562914" y="30988"/>
                  </a:lnTo>
                  <a:lnTo>
                    <a:pt x="525297" y="17526"/>
                  </a:lnTo>
                  <a:lnTo>
                    <a:pt x="486549" y="7823"/>
                  </a:lnTo>
                  <a:lnTo>
                    <a:pt x="447027" y="1955"/>
                  </a:lnTo>
                  <a:lnTo>
                    <a:pt x="407123" y="0"/>
                  </a:lnTo>
                  <a:lnTo>
                    <a:pt x="397129" y="127"/>
                  </a:lnTo>
                  <a:lnTo>
                    <a:pt x="357276" y="3060"/>
                  </a:lnTo>
                  <a:lnTo>
                    <a:pt x="317919" y="9893"/>
                  </a:lnTo>
                  <a:lnTo>
                    <a:pt x="279412" y="20548"/>
                  </a:lnTo>
                  <a:lnTo>
                    <a:pt x="242138" y="34925"/>
                  </a:lnTo>
                  <a:lnTo>
                    <a:pt x="206451" y="52895"/>
                  </a:lnTo>
                  <a:lnTo>
                    <a:pt x="172694" y="74269"/>
                  </a:lnTo>
                  <a:lnTo>
                    <a:pt x="141198" y="98844"/>
                  </a:lnTo>
                  <a:lnTo>
                    <a:pt x="112268" y="126403"/>
                  </a:lnTo>
                  <a:lnTo>
                    <a:pt x="86169" y="156654"/>
                  </a:lnTo>
                  <a:lnTo>
                    <a:pt x="63157" y="189318"/>
                  </a:lnTo>
                  <a:lnTo>
                    <a:pt x="43472" y="224078"/>
                  </a:lnTo>
                  <a:lnTo>
                    <a:pt x="27279" y="260604"/>
                  </a:lnTo>
                  <a:lnTo>
                    <a:pt x="14744" y="298538"/>
                  </a:lnTo>
                  <a:lnTo>
                    <a:pt x="5994" y="337527"/>
                  </a:lnTo>
                  <a:lnTo>
                    <a:pt x="1104" y="377177"/>
                  </a:lnTo>
                  <a:lnTo>
                    <a:pt x="0" y="407123"/>
                  </a:lnTo>
                  <a:lnTo>
                    <a:pt x="127" y="417118"/>
                  </a:lnTo>
                  <a:lnTo>
                    <a:pt x="3060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25" y="572109"/>
                  </a:lnTo>
                  <a:lnTo>
                    <a:pt x="52895" y="607796"/>
                  </a:lnTo>
                  <a:lnTo>
                    <a:pt x="74269" y="641540"/>
                  </a:lnTo>
                  <a:lnTo>
                    <a:pt x="98844" y="673049"/>
                  </a:lnTo>
                  <a:lnTo>
                    <a:pt x="126403" y="701979"/>
                  </a:lnTo>
                  <a:lnTo>
                    <a:pt x="156654" y="728078"/>
                  </a:lnTo>
                  <a:lnTo>
                    <a:pt x="189318" y="751078"/>
                  </a:lnTo>
                  <a:lnTo>
                    <a:pt x="224078" y="770775"/>
                  </a:lnTo>
                  <a:lnTo>
                    <a:pt x="260604" y="786955"/>
                  </a:lnTo>
                  <a:lnTo>
                    <a:pt x="298538" y="799490"/>
                  </a:lnTo>
                  <a:lnTo>
                    <a:pt x="337527" y="808253"/>
                  </a:lnTo>
                  <a:lnTo>
                    <a:pt x="377177" y="813142"/>
                  </a:lnTo>
                  <a:lnTo>
                    <a:pt x="407123" y="814235"/>
                  </a:lnTo>
                  <a:lnTo>
                    <a:pt x="417118" y="814120"/>
                  </a:lnTo>
                  <a:lnTo>
                    <a:pt x="456958" y="811174"/>
                  </a:lnTo>
                  <a:lnTo>
                    <a:pt x="496328" y="804341"/>
                  </a:lnTo>
                  <a:lnTo>
                    <a:pt x="534835" y="793686"/>
                  </a:lnTo>
                  <a:lnTo>
                    <a:pt x="572109" y="779310"/>
                  </a:lnTo>
                  <a:lnTo>
                    <a:pt x="607796" y="761352"/>
                  </a:lnTo>
                  <a:lnTo>
                    <a:pt x="641540" y="739978"/>
                  </a:lnTo>
                  <a:lnTo>
                    <a:pt x="673049" y="715391"/>
                  </a:lnTo>
                  <a:lnTo>
                    <a:pt x="701979" y="687844"/>
                  </a:lnTo>
                  <a:lnTo>
                    <a:pt x="728078" y="657593"/>
                  </a:lnTo>
                  <a:lnTo>
                    <a:pt x="751078" y="624928"/>
                  </a:lnTo>
                  <a:lnTo>
                    <a:pt x="770775" y="590169"/>
                  </a:lnTo>
                  <a:lnTo>
                    <a:pt x="786968" y="553643"/>
                  </a:lnTo>
                  <a:lnTo>
                    <a:pt x="799490" y="515696"/>
                  </a:lnTo>
                  <a:lnTo>
                    <a:pt x="808253" y="476719"/>
                  </a:lnTo>
                  <a:lnTo>
                    <a:pt x="813142" y="437070"/>
                  </a:lnTo>
                  <a:lnTo>
                    <a:pt x="814247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4081326" y="1751061"/>
              <a:ext cx="253365" cy="354330"/>
            </a:xfrm>
            <a:custGeom>
              <a:avLst/>
              <a:gdLst/>
              <a:ahLst/>
              <a:cxnLst/>
              <a:rect l="l" t="t" r="r" b="b"/>
              <a:pathLst>
                <a:path w="253364" h="354330">
                  <a:moveTo>
                    <a:pt x="126524" y="353836"/>
                  </a:moveTo>
                  <a:lnTo>
                    <a:pt x="106755" y="340160"/>
                  </a:lnTo>
                  <a:lnTo>
                    <a:pt x="63262" y="304414"/>
                  </a:lnTo>
                  <a:lnTo>
                    <a:pt x="19769" y="254524"/>
                  </a:lnTo>
                  <a:lnTo>
                    <a:pt x="45" y="198544"/>
                  </a:lnTo>
                  <a:lnTo>
                    <a:pt x="0" y="198414"/>
                  </a:lnTo>
                  <a:lnTo>
                    <a:pt x="2662" y="182154"/>
                  </a:lnTo>
                  <a:lnTo>
                    <a:pt x="10073" y="166757"/>
                  </a:lnTo>
                  <a:lnTo>
                    <a:pt x="21369" y="153346"/>
                  </a:lnTo>
                  <a:lnTo>
                    <a:pt x="35688" y="143045"/>
                  </a:lnTo>
                  <a:lnTo>
                    <a:pt x="35688" y="90836"/>
                  </a:lnTo>
                  <a:lnTo>
                    <a:pt x="42826" y="55479"/>
                  </a:lnTo>
                  <a:lnTo>
                    <a:pt x="62294" y="26606"/>
                  </a:lnTo>
                  <a:lnTo>
                    <a:pt x="91167" y="7138"/>
                  </a:lnTo>
                  <a:lnTo>
                    <a:pt x="126524" y="0"/>
                  </a:lnTo>
                  <a:lnTo>
                    <a:pt x="161881" y="7138"/>
                  </a:lnTo>
                  <a:lnTo>
                    <a:pt x="189781" y="25949"/>
                  </a:lnTo>
                  <a:lnTo>
                    <a:pt x="126524" y="25949"/>
                  </a:lnTo>
                  <a:lnTo>
                    <a:pt x="101268" y="31049"/>
                  </a:lnTo>
                  <a:lnTo>
                    <a:pt x="80643" y="44955"/>
                  </a:lnTo>
                  <a:lnTo>
                    <a:pt x="66737" y="65580"/>
                  </a:lnTo>
                  <a:lnTo>
                    <a:pt x="61638" y="90836"/>
                  </a:lnTo>
                  <a:lnTo>
                    <a:pt x="61638" y="135849"/>
                  </a:lnTo>
                  <a:lnTo>
                    <a:pt x="78445" y="138067"/>
                  </a:lnTo>
                  <a:lnTo>
                    <a:pt x="95314" y="146239"/>
                  </a:lnTo>
                  <a:lnTo>
                    <a:pt x="111567" y="161272"/>
                  </a:lnTo>
                  <a:lnTo>
                    <a:pt x="126524" y="184058"/>
                  </a:lnTo>
                  <a:lnTo>
                    <a:pt x="248795" y="184058"/>
                  </a:lnTo>
                  <a:lnTo>
                    <a:pt x="253011" y="198414"/>
                  </a:lnTo>
                  <a:lnTo>
                    <a:pt x="253049" y="198544"/>
                  </a:lnTo>
                  <a:lnTo>
                    <a:pt x="248313" y="211966"/>
                  </a:lnTo>
                  <a:lnTo>
                    <a:pt x="124971" y="211966"/>
                  </a:lnTo>
                  <a:lnTo>
                    <a:pt x="115341" y="214460"/>
                  </a:lnTo>
                  <a:lnTo>
                    <a:pt x="107347" y="220383"/>
                  </a:lnTo>
                  <a:lnTo>
                    <a:pt x="102056" y="229224"/>
                  </a:lnTo>
                  <a:lnTo>
                    <a:pt x="100611" y="239430"/>
                  </a:lnTo>
                  <a:lnTo>
                    <a:pt x="103106" y="249062"/>
                  </a:lnTo>
                  <a:lnTo>
                    <a:pt x="109031" y="257056"/>
                  </a:lnTo>
                  <a:lnTo>
                    <a:pt x="117877" y="262348"/>
                  </a:lnTo>
                  <a:lnTo>
                    <a:pt x="117877" y="285488"/>
                  </a:lnTo>
                  <a:lnTo>
                    <a:pt x="206313" y="285488"/>
                  </a:lnTo>
                  <a:lnTo>
                    <a:pt x="189801" y="304414"/>
                  </a:lnTo>
                  <a:lnTo>
                    <a:pt x="146296" y="340160"/>
                  </a:lnTo>
                  <a:lnTo>
                    <a:pt x="126524" y="353836"/>
                  </a:lnTo>
                  <a:close/>
                </a:path>
                <a:path w="253364" h="354330">
                  <a:moveTo>
                    <a:pt x="217361" y="108139"/>
                  </a:moveTo>
                  <a:lnTo>
                    <a:pt x="191411" y="108139"/>
                  </a:lnTo>
                  <a:lnTo>
                    <a:pt x="191411" y="90836"/>
                  </a:lnTo>
                  <a:lnTo>
                    <a:pt x="186312" y="65580"/>
                  </a:lnTo>
                  <a:lnTo>
                    <a:pt x="172406" y="44955"/>
                  </a:lnTo>
                  <a:lnTo>
                    <a:pt x="151781" y="31049"/>
                  </a:lnTo>
                  <a:lnTo>
                    <a:pt x="126524" y="25949"/>
                  </a:lnTo>
                  <a:lnTo>
                    <a:pt x="189781" y="25949"/>
                  </a:lnTo>
                  <a:lnTo>
                    <a:pt x="190755" y="26606"/>
                  </a:lnTo>
                  <a:lnTo>
                    <a:pt x="210222" y="55479"/>
                  </a:lnTo>
                  <a:lnTo>
                    <a:pt x="217361" y="90836"/>
                  </a:lnTo>
                  <a:lnTo>
                    <a:pt x="217361" y="108139"/>
                  </a:lnTo>
                  <a:close/>
                </a:path>
                <a:path w="253364" h="354330">
                  <a:moveTo>
                    <a:pt x="248795" y="184058"/>
                  </a:moveTo>
                  <a:lnTo>
                    <a:pt x="126524" y="184058"/>
                  </a:lnTo>
                  <a:lnTo>
                    <a:pt x="157702" y="146239"/>
                  </a:lnTo>
                  <a:lnTo>
                    <a:pt x="191318" y="135849"/>
                  </a:lnTo>
                  <a:lnTo>
                    <a:pt x="222017" y="145812"/>
                  </a:lnTo>
                  <a:lnTo>
                    <a:pt x="244392" y="169065"/>
                  </a:lnTo>
                  <a:lnTo>
                    <a:pt x="248795" y="184058"/>
                  </a:lnTo>
                  <a:close/>
                </a:path>
                <a:path w="253364" h="354330">
                  <a:moveTo>
                    <a:pt x="206313" y="285488"/>
                  </a:moveTo>
                  <a:lnTo>
                    <a:pt x="135172" y="285488"/>
                  </a:lnTo>
                  <a:lnTo>
                    <a:pt x="135172" y="262348"/>
                  </a:lnTo>
                  <a:lnTo>
                    <a:pt x="142565" y="259734"/>
                  </a:lnTo>
                  <a:lnTo>
                    <a:pt x="148378" y="253920"/>
                  </a:lnTo>
                  <a:lnTo>
                    <a:pt x="150992" y="246527"/>
                  </a:lnTo>
                  <a:lnTo>
                    <a:pt x="152437" y="236326"/>
                  </a:lnTo>
                  <a:lnTo>
                    <a:pt x="149943" y="226696"/>
                  </a:lnTo>
                  <a:lnTo>
                    <a:pt x="144018" y="218703"/>
                  </a:lnTo>
                  <a:lnTo>
                    <a:pt x="135172" y="213412"/>
                  </a:lnTo>
                  <a:lnTo>
                    <a:pt x="124971" y="211966"/>
                  </a:lnTo>
                  <a:lnTo>
                    <a:pt x="248313" y="211966"/>
                  </a:lnTo>
                  <a:lnTo>
                    <a:pt x="233299" y="254524"/>
                  </a:lnTo>
                  <a:lnTo>
                    <a:pt x="231118" y="257056"/>
                  </a:lnTo>
                  <a:lnTo>
                    <a:pt x="206313" y="28548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 txBox="1"/>
          <p:nvPr/>
        </p:nvSpPr>
        <p:spPr>
          <a:xfrm>
            <a:off x="3291472" y="2416037"/>
            <a:ext cx="1819275" cy="1862455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algn="ctr" marL="452120" marR="444500">
              <a:lnSpc>
                <a:spcPts val="1730"/>
              </a:lnSpc>
              <a:spcBef>
                <a:spcPts val="254"/>
              </a:spcBef>
            </a:pPr>
            <a:r>
              <a:rPr dirty="0" sz="1500" spc="40" b="1">
                <a:solidFill>
                  <a:srgbClr val="F16629"/>
                </a:solidFill>
                <a:latin typeface="Times New Roman"/>
                <a:cs typeface="Times New Roman"/>
              </a:rPr>
              <a:t>Emotional </a:t>
            </a:r>
            <a:r>
              <a:rPr dirty="0" sz="1500" spc="35" b="1">
                <a:solidFill>
                  <a:srgbClr val="F16629"/>
                </a:solidFill>
                <a:latin typeface="Times New Roman"/>
                <a:cs typeface="Times New Roman"/>
              </a:rPr>
              <a:t>Benefits</a:t>
            </a:r>
            <a:endParaRPr sz="1500">
              <a:latin typeface="Times New Roman"/>
              <a:cs typeface="Times New Roman"/>
            </a:endParaRPr>
          </a:p>
          <a:p>
            <a:pPr algn="ctr" marL="12700" marR="5080" indent="-635">
              <a:lnSpc>
                <a:spcPct val="92300"/>
              </a:lnSpc>
              <a:spcBef>
                <a:spcPts val="660"/>
              </a:spcBef>
            </a:pPr>
            <a:r>
              <a:rPr dirty="0" sz="1150">
                <a:latin typeface="Times New Roman"/>
                <a:cs typeface="Times New Roman"/>
              </a:rPr>
              <a:t>Gain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peace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of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mind</a:t>
            </a:r>
            <a:r>
              <a:rPr dirty="0" sz="1150" spc="19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with </a:t>
            </a:r>
            <a:r>
              <a:rPr dirty="0" sz="1150">
                <a:latin typeface="Times New Roman"/>
                <a:cs typeface="Times New Roman"/>
              </a:rPr>
              <a:t>well-tracked</a:t>
            </a:r>
            <a:r>
              <a:rPr dirty="0" sz="1150" spc="49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projects, </a:t>
            </a:r>
            <a:r>
              <a:rPr dirty="0" sz="1150">
                <a:latin typeface="Times New Roman"/>
                <a:cs typeface="Times New Roman"/>
              </a:rPr>
              <a:t>confidence</a:t>
            </a:r>
            <a:r>
              <a:rPr dirty="0" sz="1150" spc="36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</a:t>
            </a:r>
            <a:r>
              <a:rPr dirty="0" sz="1150" spc="36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data-</a:t>
            </a:r>
            <a:r>
              <a:rPr dirty="0" sz="1150" spc="-10">
                <a:latin typeface="Times New Roman"/>
                <a:cs typeface="Times New Roman"/>
              </a:rPr>
              <a:t>driven </a:t>
            </a:r>
            <a:r>
              <a:rPr dirty="0" sz="1150">
                <a:latin typeface="Times New Roman"/>
                <a:cs typeface="Times New Roman"/>
              </a:rPr>
              <a:t>decisions,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pride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</a:t>
            </a:r>
            <a:r>
              <a:rPr dirty="0" sz="1150" spc="3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on-</a:t>
            </a:r>
            <a:r>
              <a:rPr dirty="0" sz="1150" spc="-20">
                <a:latin typeface="Times New Roman"/>
                <a:cs typeface="Times New Roman"/>
              </a:rPr>
              <a:t>time </a:t>
            </a:r>
            <a:r>
              <a:rPr dirty="0" sz="1150">
                <a:latin typeface="Times New Roman"/>
                <a:cs typeface="Times New Roman"/>
              </a:rPr>
              <a:t>delivery,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relief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from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delays </a:t>
            </a:r>
            <a:r>
              <a:rPr dirty="0" sz="1150" spc="20">
                <a:latin typeface="Times New Roman"/>
                <a:cs typeface="Times New Roman"/>
              </a:rPr>
              <a:t>and</a:t>
            </a:r>
            <a:r>
              <a:rPr dirty="0" sz="1150" spc="210">
                <a:latin typeface="Times New Roman"/>
                <a:cs typeface="Times New Roman"/>
              </a:rPr>
              <a:t> </a:t>
            </a:r>
            <a:r>
              <a:rPr dirty="0" sz="1150" spc="20">
                <a:latin typeface="Times New Roman"/>
                <a:cs typeface="Times New Roman"/>
              </a:rPr>
              <a:t>miscommunication,</a:t>
            </a:r>
            <a:r>
              <a:rPr dirty="0" sz="1150" spc="21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>
                <a:latin typeface="Times New Roman"/>
                <a:cs typeface="Times New Roman"/>
              </a:rPr>
              <a:t>stronger</a:t>
            </a:r>
            <a:r>
              <a:rPr dirty="0" sz="1150" spc="27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client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trust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through transparency.</a:t>
            </a:r>
            <a:endParaRPr sz="1150">
              <a:latin typeface="Times New Roman"/>
              <a:cs typeface="Times New Roman"/>
            </a:endParaRPr>
          </a:p>
        </p:txBody>
      </p:sp>
      <p:grpSp>
        <p:nvGrpSpPr>
          <p:cNvPr id="15" name="object 15" descr=""/>
          <p:cNvGrpSpPr/>
          <p:nvPr/>
        </p:nvGrpSpPr>
        <p:grpSpPr>
          <a:xfrm>
            <a:off x="5449567" y="1541215"/>
            <a:ext cx="2231390" cy="4234180"/>
            <a:chOff x="5449567" y="1541215"/>
            <a:chExt cx="2231390" cy="4234180"/>
          </a:xfrm>
        </p:grpSpPr>
        <p:sp>
          <p:nvSpPr>
            <p:cNvPr id="16" name="object 16" descr=""/>
            <p:cNvSpPr/>
            <p:nvPr/>
          </p:nvSpPr>
          <p:spPr>
            <a:xfrm>
              <a:off x="5449567" y="1948335"/>
              <a:ext cx="2231390" cy="3827145"/>
            </a:xfrm>
            <a:custGeom>
              <a:avLst/>
              <a:gdLst/>
              <a:ahLst/>
              <a:cxnLst/>
              <a:rect l="l" t="t" r="r" b="b"/>
              <a:pathLst>
                <a:path w="2231390" h="3827145">
                  <a:moveTo>
                    <a:pt x="2231017" y="3826927"/>
                  </a:moveTo>
                  <a:lnTo>
                    <a:pt x="0" y="3826927"/>
                  </a:lnTo>
                  <a:lnTo>
                    <a:pt x="0" y="0"/>
                  </a:lnTo>
                  <a:lnTo>
                    <a:pt x="2231017" y="0"/>
                  </a:lnTo>
                  <a:lnTo>
                    <a:pt x="2231017" y="382692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6157950" y="1541220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4" h="814705">
                  <a:moveTo>
                    <a:pt x="814235" y="407123"/>
                  </a:moveTo>
                  <a:lnTo>
                    <a:pt x="812279" y="367220"/>
                  </a:lnTo>
                  <a:lnTo>
                    <a:pt x="806411" y="327698"/>
                  </a:lnTo>
                  <a:lnTo>
                    <a:pt x="796709" y="288937"/>
                  </a:lnTo>
                  <a:lnTo>
                    <a:pt x="783247" y="251320"/>
                  </a:lnTo>
                  <a:lnTo>
                    <a:pt x="766165" y="215201"/>
                  </a:lnTo>
                  <a:lnTo>
                    <a:pt x="745629" y="180936"/>
                  </a:lnTo>
                  <a:lnTo>
                    <a:pt x="721829" y="148844"/>
                  </a:lnTo>
                  <a:lnTo>
                    <a:pt x="694994" y="119240"/>
                  </a:lnTo>
                  <a:lnTo>
                    <a:pt x="665391" y="92417"/>
                  </a:lnTo>
                  <a:lnTo>
                    <a:pt x="633298" y="68618"/>
                  </a:lnTo>
                  <a:lnTo>
                    <a:pt x="599033" y="48069"/>
                  </a:lnTo>
                  <a:lnTo>
                    <a:pt x="562914" y="30988"/>
                  </a:lnTo>
                  <a:lnTo>
                    <a:pt x="525297" y="17526"/>
                  </a:lnTo>
                  <a:lnTo>
                    <a:pt x="486537" y="7823"/>
                  </a:lnTo>
                  <a:lnTo>
                    <a:pt x="447027" y="1955"/>
                  </a:lnTo>
                  <a:lnTo>
                    <a:pt x="407123" y="0"/>
                  </a:lnTo>
                  <a:lnTo>
                    <a:pt x="397129" y="127"/>
                  </a:lnTo>
                  <a:lnTo>
                    <a:pt x="357276" y="3060"/>
                  </a:lnTo>
                  <a:lnTo>
                    <a:pt x="317919" y="9893"/>
                  </a:lnTo>
                  <a:lnTo>
                    <a:pt x="279412" y="20548"/>
                  </a:lnTo>
                  <a:lnTo>
                    <a:pt x="242138" y="34925"/>
                  </a:lnTo>
                  <a:lnTo>
                    <a:pt x="206451" y="52895"/>
                  </a:lnTo>
                  <a:lnTo>
                    <a:pt x="172694" y="74269"/>
                  </a:lnTo>
                  <a:lnTo>
                    <a:pt x="141198" y="98844"/>
                  </a:lnTo>
                  <a:lnTo>
                    <a:pt x="112255" y="126403"/>
                  </a:lnTo>
                  <a:lnTo>
                    <a:pt x="86169" y="156654"/>
                  </a:lnTo>
                  <a:lnTo>
                    <a:pt x="63157" y="189318"/>
                  </a:lnTo>
                  <a:lnTo>
                    <a:pt x="43472" y="224078"/>
                  </a:lnTo>
                  <a:lnTo>
                    <a:pt x="27279" y="260604"/>
                  </a:lnTo>
                  <a:lnTo>
                    <a:pt x="14744" y="298538"/>
                  </a:lnTo>
                  <a:lnTo>
                    <a:pt x="5994" y="337527"/>
                  </a:lnTo>
                  <a:lnTo>
                    <a:pt x="1104" y="377177"/>
                  </a:lnTo>
                  <a:lnTo>
                    <a:pt x="0" y="407123"/>
                  </a:lnTo>
                  <a:lnTo>
                    <a:pt x="127" y="417118"/>
                  </a:lnTo>
                  <a:lnTo>
                    <a:pt x="3060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25" y="572109"/>
                  </a:lnTo>
                  <a:lnTo>
                    <a:pt x="52895" y="607796"/>
                  </a:lnTo>
                  <a:lnTo>
                    <a:pt x="74269" y="641540"/>
                  </a:lnTo>
                  <a:lnTo>
                    <a:pt x="98844" y="673049"/>
                  </a:lnTo>
                  <a:lnTo>
                    <a:pt x="126390" y="701979"/>
                  </a:lnTo>
                  <a:lnTo>
                    <a:pt x="156641" y="728078"/>
                  </a:lnTo>
                  <a:lnTo>
                    <a:pt x="189306" y="751078"/>
                  </a:lnTo>
                  <a:lnTo>
                    <a:pt x="224078" y="770775"/>
                  </a:lnTo>
                  <a:lnTo>
                    <a:pt x="260604" y="786955"/>
                  </a:lnTo>
                  <a:lnTo>
                    <a:pt x="298538" y="799490"/>
                  </a:lnTo>
                  <a:lnTo>
                    <a:pt x="337515" y="808253"/>
                  </a:lnTo>
                  <a:lnTo>
                    <a:pt x="377177" y="813142"/>
                  </a:lnTo>
                  <a:lnTo>
                    <a:pt x="407123" y="814235"/>
                  </a:lnTo>
                  <a:lnTo>
                    <a:pt x="417118" y="814120"/>
                  </a:lnTo>
                  <a:lnTo>
                    <a:pt x="456958" y="811174"/>
                  </a:lnTo>
                  <a:lnTo>
                    <a:pt x="496316" y="804341"/>
                  </a:lnTo>
                  <a:lnTo>
                    <a:pt x="534822" y="793686"/>
                  </a:lnTo>
                  <a:lnTo>
                    <a:pt x="572109" y="779310"/>
                  </a:lnTo>
                  <a:lnTo>
                    <a:pt x="607783" y="761352"/>
                  </a:lnTo>
                  <a:lnTo>
                    <a:pt x="641540" y="739978"/>
                  </a:lnTo>
                  <a:lnTo>
                    <a:pt x="673036" y="715391"/>
                  </a:lnTo>
                  <a:lnTo>
                    <a:pt x="701979" y="687844"/>
                  </a:lnTo>
                  <a:lnTo>
                    <a:pt x="728078" y="657593"/>
                  </a:lnTo>
                  <a:lnTo>
                    <a:pt x="751078" y="624928"/>
                  </a:lnTo>
                  <a:lnTo>
                    <a:pt x="770763" y="590169"/>
                  </a:lnTo>
                  <a:lnTo>
                    <a:pt x="786955" y="553643"/>
                  </a:lnTo>
                  <a:lnTo>
                    <a:pt x="799490" y="515696"/>
                  </a:lnTo>
                  <a:lnTo>
                    <a:pt x="808240" y="476719"/>
                  </a:lnTo>
                  <a:lnTo>
                    <a:pt x="813142" y="437070"/>
                  </a:lnTo>
                  <a:lnTo>
                    <a:pt x="814235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6394425" y="1761413"/>
              <a:ext cx="358140" cy="358140"/>
            </a:xfrm>
            <a:custGeom>
              <a:avLst/>
              <a:gdLst/>
              <a:ahLst/>
              <a:cxnLst/>
              <a:rect l="l" t="t" r="r" b="b"/>
              <a:pathLst>
                <a:path w="358140" h="358139">
                  <a:moveTo>
                    <a:pt x="130987" y="173520"/>
                  </a:moveTo>
                  <a:lnTo>
                    <a:pt x="124675" y="170408"/>
                  </a:lnTo>
                  <a:lnTo>
                    <a:pt x="118706" y="166649"/>
                  </a:lnTo>
                  <a:lnTo>
                    <a:pt x="113157" y="162331"/>
                  </a:lnTo>
                  <a:lnTo>
                    <a:pt x="86868" y="207924"/>
                  </a:lnTo>
                  <a:lnTo>
                    <a:pt x="93789" y="209626"/>
                  </a:lnTo>
                  <a:lnTo>
                    <a:pt x="100469" y="212204"/>
                  </a:lnTo>
                  <a:lnTo>
                    <a:pt x="106743" y="215595"/>
                  </a:lnTo>
                  <a:lnTo>
                    <a:pt x="130987" y="173520"/>
                  </a:lnTo>
                  <a:close/>
                </a:path>
                <a:path w="358140" h="358139">
                  <a:moveTo>
                    <a:pt x="131470" y="291846"/>
                  </a:moveTo>
                  <a:lnTo>
                    <a:pt x="130810" y="288632"/>
                  </a:lnTo>
                  <a:lnTo>
                    <a:pt x="126301" y="266255"/>
                  </a:lnTo>
                  <a:lnTo>
                    <a:pt x="116497" y="251726"/>
                  </a:lnTo>
                  <a:lnTo>
                    <a:pt x="112204" y="245364"/>
                  </a:lnTo>
                  <a:lnTo>
                    <a:pt x="102577" y="238874"/>
                  </a:lnTo>
                  <a:lnTo>
                    <a:pt x="102577" y="308737"/>
                  </a:lnTo>
                  <a:lnTo>
                    <a:pt x="102539" y="325653"/>
                  </a:lnTo>
                  <a:lnTo>
                    <a:pt x="28917" y="325653"/>
                  </a:lnTo>
                  <a:lnTo>
                    <a:pt x="28981" y="308737"/>
                  </a:lnTo>
                  <a:lnTo>
                    <a:pt x="55778" y="293966"/>
                  </a:lnTo>
                  <a:lnTo>
                    <a:pt x="56007" y="293966"/>
                  </a:lnTo>
                  <a:lnTo>
                    <a:pt x="61061" y="293192"/>
                  </a:lnTo>
                  <a:lnTo>
                    <a:pt x="70929" y="293192"/>
                  </a:lnTo>
                  <a:lnTo>
                    <a:pt x="76047" y="293966"/>
                  </a:lnTo>
                  <a:lnTo>
                    <a:pt x="80975" y="295478"/>
                  </a:lnTo>
                  <a:lnTo>
                    <a:pt x="87503" y="297167"/>
                  </a:lnTo>
                  <a:lnTo>
                    <a:pt x="93624" y="300151"/>
                  </a:lnTo>
                  <a:lnTo>
                    <a:pt x="98958" y="304266"/>
                  </a:lnTo>
                  <a:lnTo>
                    <a:pt x="101219" y="306044"/>
                  </a:lnTo>
                  <a:lnTo>
                    <a:pt x="102577" y="308737"/>
                  </a:lnTo>
                  <a:lnTo>
                    <a:pt x="102577" y="238874"/>
                  </a:lnTo>
                  <a:lnTo>
                    <a:pt x="91313" y="231279"/>
                  </a:lnTo>
                  <a:lnTo>
                    <a:pt x="84239" y="229857"/>
                  </a:lnTo>
                  <a:lnTo>
                    <a:pt x="84239" y="270129"/>
                  </a:lnTo>
                  <a:lnTo>
                    <a:pt x="82804" y="277317"/>
                  </a:lnTo>
                  <a:lnTo>
                    <a:pt x="78867" y="283197"/>
                  </a:lnTo>
                  <a:lnTo>
                    <a:pt x="73012" y="287172"/>
                  </a:lnTo>
                  <a:lnTo>
                    <a:pt x="65836" y="288632"/>
                  </a:lnTo>
                  <a:lnTo>
                    <a:pt x="58445" y="287172"/>
                  </a:lnTo>
                  <a:lnTo>
                    <a:pt x="58585" y="287172"/>
                  </a:lnTo>
                  <a:lnTo>
                    <a:pt x="52717" y="283197"/>
                  </a:lnTo>
                  <a:lnTo>
                    <a:pt x="48768" y="277317"/>
                  </a:lnTo>
                  <a:lnTo>
                    <a:pt x="47345" y="270129"/>
                  </a:lnTo>
                  <a:lnTo>
                    <a:pt x="48806" y="262940"/>
                  </a:lnTo>
                  <a:lnTo>
                    <a:pt x="52781" y="257086"/>
                  </a:lnTo>
                  <a:lnTo>
                    <a:pt x="58724" y="253149"/>
                  </a:lnTo>
                  <a:lnTo>
                    <a:pt x="65735" y="251726"/>
                  </a:lnTo>
                  <a:lnTo>
                    <a:pt x="72923" y="253149"/>
                  </a:lnTo>
                  <a:lnTo>
                    <a:pt x="78790" y="257086"/>
                  </a:lnTo>
                  <a:lnTo>
                    <a:pt x="82765" y="262940"/>
                  </a:lnTo>
                  <a:lnTo>
                    <a:pt x="84239" y="270129"/>
                  </a:lnTo>
                  <a:lnTo>
                    <a:pt x="84239" y="229857"/>
                  </a:lnTo>
                  <a:lnTo>
                    <a:pt x="40144" y="231279"/>
                  </a:lnTo>
                  <a:lnTo>
                    <a:pt x="5156" y="266255"/>
                  </a:lnTo>
                  <a:lnTo>
                    <a:pt x="0" y="291846"/>
                  </a:lnTo>
                  <a:lnTo>
                    <a:pt x="5156" y="317436"/>
                  </a:lnTo>
                  <a:lnTo>
                    <a:pt x="19253" y="338328"/>
                  </a:lnTo>
                  <a:lnTo>
                    <a:pt x="40144" y="352412"/>
                  </a:lnTo>
                  <a:lnTo>
                    <a:pt x="65735" y="357581"/>
                  </a:lnTo>
                  <a:lnTo>
                    <a:pt x="91313" y="352412"/>
                  </a:lnTo>
                  <a:lnTo>
                    <a:pt x="112204" y="338328"/>
                  </a:lnTo>
                  <a:lnTo>
                    <a:pt x="120751" y="325653"/>
                  </a:lnTo>
                  <a:lnTo>
                    <a:pt x="126301" y="317436"/>
                  </a:lnTo>
                  <a:lnTo>
                    <a:pt x="131191" y="293192"/>
                  </a:lnTo>
                  <a:lnTo>
                    <a:pt x="131470" y="291846"/>
                  </a:lnTo>
                  <a:close/>
                </a:path>
                <a:path w="358140" h="358139">
                  <a:moveTo>
                    <a:pt x="206184" y="304990"/>
                  </a:moveTo>
                  <a:lnTo>
                    <a:pt x="205473" y="300647"/>
                  </a:lnTo>
                  <a:lnTo>
                    <a:pt x="205105" y="296252"/>
                  </a:lnTo>
                  <a:lnTo>
                    <a:pt x="205092" y="289217"/>
                  </a:lnTo>
                  <a:lnTo>
                    <a:pt x="205232" y="286575"/>
                  </a:lnTo>
                  <a:lnTo>
                    <a:pt x="205498" y="283959"/>
                  </a:lnTo>
                  <a:lnTo>
                    <a:pt x="152069" y="283959"/>
                  </a:lnTo>
                  <a:lnTo>
                    <a:pt x="152349" y="286575"/>
                  </a:lnTo>
                  <a:lnTo>
                    <a:pt x="152488" y="289217"/>
                  </a:lnTo>
                  <a:lnTo>
                    <a:pt x="152476" y="296252"/>
                  </a:lnTo>
                  <a:lnTo>
                    <a:pt x="152107" y="300647"/>
                  </a:lnTo>
                  <a:lnTo>
                    <a:pt x="151384" y="304990"/>
                  </a:lnTo>
                  <a:lnTo>
                    <a:pt x="206184" y="304990"/>
                  </a:lnTo>
                  <a:close/>
                </a:path>
                <a:path w="358140" h="358139">
                  <a:moveTo>
                    <a:pt x="257670" y="81495"/>
                  </a:moveTo>
                  <a:lnTo>
                    <a:pt x="256819" y="77292"/>
                  </a:lnTo>
                  <a:lnTo>
                    <a:pt x="251269" y="49771"/>
                  </a:lnTo>
                  <a:lnTo>
                    <a:pt x="238975" y="31546"/>
                  </a:lnTo>
                  <a:lnTo>
                    <a:pt x="233794" y="23863"/>
                  </a:lnTo>
                  <a:lnTo>
                    <a:pt x="221653" y="15684"/>
                  </a:lnTo>
                  <a:lnTo>
                    <a:pt x="221653" y="123253"/>
                  </a:lnTo>
                  <a:lnTo>
                    <a:pt x="130302" y="123253"/>
                  </a:lnTo>
                  <a:lnTo>
                    <a:pt x="149136" y="88011"/>
                  </a:lnTo>
                  <a:lnTo>
                    <a:pt x="163537" y="83832"/>
                  </a:lnTo>
                  <a:lnTo>
                    <a:pt x="163804" y="83832"/>
                  </a:lnTo>
                  <a:lnTo>
                    <a:pt x="170154" y="82880"/>
                  </a:lnTo>
                  <a:lnTo>
                    <a:pt x="182384" y="82880"/>
                  </a:lnTo>
                  <a:lnTo>
                    <a:pt x="188734" y="83832"/>
                  </a:lnTo>
                  <a:lnTo>
                    <a:pt x="194830" y="85712"/>
                  </a:lnTo>
                  <a:lnTo>
                    <a:pt x="202907" y="87807"/>
                  </a:lnTo>
                  <a:lnTo>
                    <a:pt x="221653" y="123253"/>
                  </a:lnTo>
                  <a:lnTo>
                    <a:pt x="221653" y="15684"/>
                  </a:lnTo>
                  <a:lnTo>
                    <a:pt x="207886" y="6400"/>
                  </a:lnTo>
                  <a:lnTo>
                    <a:pt x="198869" y="4584"/>
                  </a:lnTo>
                  <a:lnTo>
                    <a:pt x="198869" y="54419"/>
                  </a:lnTo>
                  <a:lnTo>
                    <a:pt x="197078" y="63322"/>
                  </a:lnTo>
                  <a:lnTo>
                    <a:pt x="192176" y="70599"/>
                  </a:lnTo>
                  <a:lnTo>
                    <a:pt x="184899" y="75488"/>
                  </a:lnTo>
                  <a:lnTo>
                    <a:pt x="176009" y="77292"/>
                  </a:lnTo>
                  <a:lnTo>
                    <a:pt x="167093" y="75488"/>
                  </a:lnTo>
                  <a:lnTo>
                    <a:pt x="159829" y="70599"/>
                  </a:lnTo>
                  <a:lnTo>
                    <a:pt x="154927" y="63322"/>
                  </a:lnTo>
                  <a:lnTo>
                    <a:pt x="153123" y="54419"/>
                  </a:lnTo>
                  <a:lnTo>
                    <a:pt x="154940" y="45516"/>
                  </a:lnTo>
                  <a:lnTo>
                    <a:pt x="159867" y="38239"/>
                  </a:lnTo>
                  <a:lnTo>
                    <a:pt x="167170" y="33337"/>
                  </a:lnTo>
                  <a:lnTo>
                    <a:pt x="176009" y="31546"/>
                  </a:lnTo>
                  <a:lnTo>
                    <a:pt x="184899" y="33337"/>
                  </a:lnTo>
                  <a:lnTo>
                    <a:pt x="192176" y="38239"/>
                  </a:lnTo>
                  <a:lnTo>
                    <a:pt x="197078" y="45516"/>
                  </a:lnTo>
                  <a:lnTo>
                    <a:pt x="198869" y="54419"/>
                  </a:lnTo>
                  <a:lnTo>
                    <a:pt x="198869" y="4584"/>
                  </a:lnTo>
                  <a:lnTo>
                    <a:pt x="144424" y="6400"/>
                  </a:lnTo>
                  <a:lnTo>
                    <a:pt x="101053" y="49771"/>
                  </a:lnTo>
                  <a:lnTo>
                    <a:pt x="94653" y="81495"/>
                  </a:lnTo>
                  <a:lnTo>
                    <a:pt x="101053" y="113233"/>
                  </a:lnTo>
                  <a:lnTo>
                    <a:pt x="118529" y="139141"/>
                  </a:lnTo>
                  <a:lnTo>
                    <a:pt x="144424" y="156603"/>
                  </a:lnTo>
                  <a:lnTo>
                    <a:pt x="176161" y="163004"/>
                  </a:lnTo>
                  <a:lnTo>
                    <a:pt x="207886" y="156603"/>
                  </a:lnTo>
                  <a:lnTo>
                    <a:pt x="233794" y="139141"/>
                  </a:lnTo>
                  <a:lnTo>
                    <a:pt x="244500" y="123253"/>
                  </a:lnTo>
                  <a:lnTo>
                    <a:pt x="251269" y="113233"/>
                  </a:lnTo>
                  <a:lnTo>
                    <a:pt x="257390" y="82880"/>
                  </a:lnTo>
                  <a:lnTo>
                    <a:pt x="257670" y="81495"/>
                  </a:lnTo>
                  <a:close/>
                </a:path>
                <a:path w="358140" h="358139">
                  <a:moveTo>
                    <a:pt x="266395" y="208965"/>
                  </a:moveTo>
                  <a:lnTo>
                    <a:pt x="239420" y="162229"/>
                  </a:lnTo>
                  <a:lnTo>
                    <a:pt x="233794" y="166598"/>
                  </a:lnTo>
                  <a:lnTo>
                    <a:pt x="227736" y="170395"/>
                  </a:lnTo>
                  <a:lnTo>
                    <a:pt x="221335" y="173520"/>
                  </a:lnTo>
                  <a:lnTo>
                    <a:pt x="247154" y="217754"/>
                  </a:lnTo>
                  <a:lnTo>
                    <a:pt x="253174" y="214045"/>
                  </a:lnTo>
                  <a:lnTo>
                    <a:pt x="259638" y="211099"/>
                  </a:lnTo>
                  <a:lnTo>
                    <a:pt x="266395" y="208965"/>
                  </a:lnTo>
                  <a:close/>
                </a:path>
                <a:path w="358140" h="358139">
                  <a:moveTo>
                    <a:pt x="357581" y="291846"/>
                  </a:moveTo>
                  <a:lnTo>
                    <a:pt x="342620" y="251726"/>
                  </a:lnTo>
                  <a:lnTo>
                    <a:pt x="328701" y="238874"/>
                  </a:lnTo>
                  <a:lnTo>
                    <a:pt x="328701" y="308737"/>
                  </a:lnTo>
                  <a:lnTo>
                    <a:pt x="328650" y="325653"/>
                  </a:lnTo>
                  <a:lnTo>
                    <a:pt x="255041" y="325653"/>
                  </a:lnTo>
                  <a:lnTo>
                    <a:pt x="255104" y="308737"/>
                  </a:lnTo>
                  <a:lnTo>
                    <a:pt x="281889" y="293966"/>
                  </a:lnTo>
                  <a:lnTo>
                    <a:pt x="282117" y="293966"/>
                  </a:lnTo>
                  <a:lnTo>
                    <a:pt x="287185" y="293192"/>
                  </a:lnTo>
                  <a:lnTo>
                    <a:pt x="297053" y="293192"/>
                  </a:lnTo>
                  <a:lnTo>
                    <a:pt x="302171" y="293966"/>
                  </a:lnTo>
                  <a:lnTo>
                    <a:pt x="307098" y="295478"/>
                  </a:lnTo>
                  <a:lnTo>
                    <a:pt x="313613" y="297167"/>
                  </a:lnTo>
                  <a:lnTo>
                    <a:pt x="319735" y="300151"/>
                  </a:lnTo>
                  <a:lnTo>
                    <a:pt x="325081" y="304266"/>
                  </a:lnTo>
                  <a:lnTo>
                    <a:pt x="327342" y="306044"/>
                  </a:lnTo>
                  <a:lnTo>
                    <a:pt x="328701" y="308737"/>
                  </a:lnTo>
                  <a:lnTo>
                    <a:pt x="328701" y="238874"/>
                  </a:lnTo>
                  <a:lnTo>
                    <a:pt x="317436" y="231279"/>
                  </a:lnTo>
                  <a:lnTo>
                    <a:pt x="310362" y="229857"/>
                  </a:lnTo>
                  <a:lnTo>
                    <a:pt x="310362" y="270129"/>
                  </a:lnTo>
                  <a:lnTo>
                    <a:pt x="308927" y="277317"/>
                  </a:lnTo>
                  <a:lnTo>
                    <a:pt x="304990" y="283197"/>
                  </a:lnTo>
                  <a:lnTo>
                    <a:pt x="299135" y="287172"/>
                  </a:lnTo>
                  <a:lnTo>
                    <a:pt x="291947" y="288632"/>
                  </a:lnTo>
                  <a:lnTo>
                    <a:pt x="284556" y="287172"/>
                  </a:lnTo>
                  <a:lnTo>
                    <a:pt x="284708" y="287172"/>
                  </a:lnTo>
                  <a:lnTo>
                    <a:pt x="278841" y="283197"/>
                  </a:lnTo>
                  <a:lnTo>
                    <a:pt x="274891" y="277317"/>
                  </a:lnTo>
                  <a:lnTo>
                    <a:pt x="273469" y="270129"/>
                  </a:lnTo>
                  <a:lnTo>
                    <a:pt x="274916" y="262940"/>
                  </a:lnTo>
                  <a:lnTo>
                    <a:pt x="278904" y="257086"/>
                  </a:lnTo>
                  <a:lnTo>
                    <a:pt x="284835" y="253149"/>
                  </a:lnTo>
                  <a:lnTo>
                    <a:pt x="291846" y="251726"/>
                  </a:lnTo>
                  <a:lnTo>
                    <a:pt x="299034" y="253149"/>
                  </a:lnTo>
                  <a:lnTo>
                    <a:pt x="304914" y="257086"/>
                  </a:lnTo>
                  <a:lnTo>
                    <a:pt x="308889" y="262940"/>
                  </a:lnTo>
                  <a:lnTo>
                    <a:pt x="310362" y="270129"/>
                  </a:lnTo>
                  <a:lnTo>
                    <a:pt x="310362" y="229857"/>
                  </a:lnTo>
                  <a:lnTo>
                    <a:pt x="266255" y="231279"/>
                  </a:lnTo>
                  <a:lnTo>
                    <a:pt x="231279" y="266255"/>
                  </a:lnTo>
                  <a:lnTo>
                    <a:pt x="226110" y="291846"/>
                  </a:lnTo>
                  <a:lnTo>
                    <a:pt x="231279" y="317436"/>
                  </a:lnTo>
                  <a:lnTo>
                    <a:pt x="245364" y="338328"/>
                  </a:lnTo>
                  <a:lnTo>
                    <a:pt x="266255" y="352412"/>
                  </a:lnTo>
                  <a:lnTo>
                    <a:pt x="291846" y="357581"/>
                  </a:lnTo>
                  <a:lnTo>
                    <a:pt x="317436" y="352412"/>
                  </a:lnTo>
                  <a:lnTo>
                    <a:pt x="338328" y="338328"/>
                  </a:lnTo>
                  <a:lnTo>
                    <a:pt x="346862" y="325653"/>
                  </a:lnTo>
                  <a:lnTo>
                    <a:pt x="352412" y="317436"/>
                  </a:lnTo>
                  <a:lnTo>
                    <a:pt x="357301" y="293192"/>
                  </a:lnTo>
                  <a:lnTo>
                    <a:pt x="357581" y="2918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" name="object 19" descr=""/>
          <p:cNvSpPr txBox="1"/>
          <p:nvPr/>
        </p:nvSpPr>
        <p:spPr>
          <a:xfrm>
            <a:off x="5593863" y="2416037"/>
            <a:ext cx="1936750" cy="1862455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algn="ctr" marL="611505" marR="603885">
              <a:lnSpc>
                <a:spcPts val="1730"/>
              </a:lnSpc>
              <a:spcBef>
                <a:spcPts val="254"/>
              </a:spcBef>
            </a:pPr>
            <a:r>
              <a:rPr dirty="0" sz="1500" spc="-10" b="1">
                <a:solidFill>
                  <a:srgbClr val="F16629"/>
                </a:solidFill>
                <a:latin typeface="Times New Roman"/>
                <a:cs typeface="Times New Roman"/>
              </a:rPr>
              <a:t>Social </a:t>
            </a:r>
            <a:r>
              <a:rPr dirty="0" sz="1500" spc="35" b="1">
                <a:solidFill>
                  <a:srgbClr val="F16629"/>
                </a:solidFill>
                <a:latin typeface="Times New Roman"/>
                <a:cs typeface="Times New Roman"/>
              </a:rPr>
              <a:t>Benefits</a:t>
            </a:r>
            <a:endParaRPr sz="1500">
              <a:latin typeface="Times New Roman"/>
              <a:cs typeface="Times New Roman"/>
            </a:endParaRPr>
          </a:p>
          <a:p>
            <a:pPr algn="ctr" marL="12700" marR="5080" indent="-635">
              <a:lnSpc>
                <a:spcPct val="92300"/>
              </a:lnSpc>
              <a:spcBef>
                <a:spcPts val="660"/>
              </a:spcBef>
            </a:pPr>
            <a:r>
              <a:rPr dirty="0" sz="1150" spc="10">
                <a:latin typeface="Times New Roman"/>
                <a:cs typeface="Times New Roman"/>
              </a:rPr>
              <a:t>Earn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client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appreciation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for </a:t>
            </a:r>
            <a:r>
              <a:rPr dirty="0" sz="1150">
                <a:latin typeface="Times New Roman"/>
                <a:cs typeface="Times New Roman"/>
              </a:rPr>
              <a:t>transparency,</a:t>
            </a:r>
            <a:r>
              <a:rPr dirty="0" sz="1150" spc="455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gain</a:t>
            </a:r>
            <a:r>
              <a:rPr dirty="0" sz="1150" spc="500">
                <a:latin typeface="Times New Roman"/>
                <a:cs typeface="Times New Roman"/>
              </a:rPr>
              <a:t>  </a:t>
            </a:r>
            <a:r>
              <a:rPr dirty="0" sz="1150">
                <a:latin typeface="Times New Roman"/>
                <a:cs typeface="Times New Roman"/>
              </a:rPr>
              <a:t>recognition</a:t>
            </a:r>
            <a:r>
              <a:rPr dirty="0" sz="1150" spc="30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from</a:t>
            </a:r>
            <a:r>
              <a:rPr dirty="0" sz="1150" spc="30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bosses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for </a:t>
            </a:r>
            <a:r>
              <a:rPr dirty="0" sz="1150">
                <a:latin typeface="Times New Roman"/>
                <a:cs typeface="Times New Roman"/>
              </a:rPr>
              <a:t>efficiency,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impress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peers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with </a:t>
            </a:r>
            <a:r>
              <a:rPr dirty="0" sz="1150">
                <a:latin typeface="Times New Roman"/>
                <a:cs typeface="Times New Roman"/>
              </a:rPr>
              <a:t>AI-driven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tools,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&amp;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build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 spc="-50">
                <a:latin typeface="Times New Roman"/>
                <a:cs typeface="Times New Roman"/>
              </a:rPr>
              <a:t>a </a:t>
            </a:r>
            <a:r>
              <a:rPr dirty="0" sz="1150">
                <a:latin typeface="Times New Roman"/>
                <a:cs typeface="Times New Roman"/>
              </a:rPr>
              <a:t>strong</a:t>
            </a:r>
            <a:r>
              <a:rPr dirty="0" sz="1150" spc="3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reputation</a:t>
            </a:r>
            <a:r>
              <a:rPr dirty="0" sz="1150" spc="34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for </a:t>
            </a:r>
            <a:r>
              <a:rPr dirty="0" sz="1150" spc="10">
                <a:latin typeface="Times New Roman"/>
                <a:cs typeface="Times New Roman"/>
              </a:rPr>
              <a:t>professionalism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in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the </a:t>
            </a:r>
            <a:r>
              <a:rPr dirty="0" sz="1150" spc="10">
                <a:latin typeface="Times New Roman"/>
                <a:cs typeface="Times New Roman"/>
              </a:rPr>
              <a:t>construction</a:t>
            </a:r>
            <a:r>
              <a:rPr dirty="0" sz="1150" spc="37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industry</a:t>
            </a:r>
            <a:endParaRPr sz="1150">
              <a:latin typeface="Times New Roman"/>
              <a:cs typeface="Times New Roman"/>
            </a:endParaRPr>
          </a:p>
        </p:txBody>
      </p:sp>
      <p:grpSp>
        <p:nvGrpSpPr>
          <p:cNvPr id="20" name="object 20" descr=""/>
          <p:cNvGrpSpPr/>
          <p:nvPr/>
        </p:nvGrpSpPr>
        <p:grpSpPr>
          <a:xfrm>
            <a:off x="7810863" y="1541215"/>
            <a:ext cx="2231390" cy="4234180"/>
            <a:chOff x="7810863" y="1541215"/>
            <a:chExt cx="2231390" cy="4234180"/>
          </a:xfrm>
        </p:grpSpPr>
        <p:sp>
          <p:nvSpPr>
            <p:cNvPr id="21" name="object 21" descr=""/>
            <p:cNvSpPr/>
            <p:nvPr/>
          </p:nvSpPr>
          <p:spPr>
            <a:xfrm>
              <a:off x="7810863" y="1948335"/>
              <a:ext cx="2231390" cy="3827145"/>
            </a:xfrm>
            <a:custGeom>
              <a:avLst/>
              <a:gdLst/>
              <a:ahLst/>
              <a:cxnLst/>
              <a:rect l="l" t="t" r="r" b="b"/>
              <a:pathLst>
                <a:path w="2231390" h="3827145">
                  <a:moveTo>
                    <a:pt x="2231017" y="3826927"/>
                  </a:moveTo>
                  <a:lnTo>
                    <a:pt x="0" y="3826927"/>
                  </a:lnTo>
                  <a:lnTo>
                    <a:pt x="0" y="0"/>
                  </a:lnTo>
                  <a:lnTo>
                    <a:pt x="2231017" y="0"/>
                  </a:lnTo>
                  <a:lnTo>
                    <a:pt x="2231017" y="382692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2" name="object 22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519252" y="1541215"/>
              <a:ext cx="814239" cy="814239"/>
            </a:xfrm>
            <a:prstGeom prst="rect">
              <a:avLst/>
            </a:prstGeom>
          </p:spPr>
        </p:pic>
      </p:grpSp>
      <p:sp>
        <p:nvSpPr>
          <p:cNvPr id="23" name="object 23" descr=""/>
          <p:cNvSpPr txBox="1"/>
          <p:nvPr/>
        </p:nvSpPr>
        <p:spPr>
          <a:xfrm>
            <a:off x="7953759" y="2416037"/>
            <a:ext cx="1939925" cy="1862455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algn="ctr" marL="612775" marR="605155">
              <a:lnSpc>
                <a:spcPts val="1730"/>
              </a:lnSpc>
              <a:spcBef>
                <a:spcPts val="254"/>
              </a:spcBef>
            </a:pPr>
            <a:r>
              <a:rPr dirty="0" sz="1500" spc="-10" b="1">
                <a:solidFill>
                  <a:srgbClr val="F16629"/>
                </a:solidFill>
                <a:latin typeface="Times New Roman"/>
                <a:cs typeface="Times New Roman"/>
              </a:rPr>
              <a:t>Macro </a:t>
            </a:r>
            <a:r>
              <a:rPr dirty="0" sz="1500" spc="35" b="1">
                <a:solidFill>
                  <a:srgbClr val="F16629"/>
                </a:solidFill>
                <a:latin typeface="Times New Roman"/>
                <a:cs typeface="Times New Roman"/>
              </a:rPr>
              <a:t>Benefits</a:t>
            </a:r>
            <a:endParaRPr sz="1500">
              <a:latin typeface="Times New Roman"/>
              <a:cs typeface="Times New Roman"/>
            </a:endParaRPr>
          </a:p>
          <a:p>
            <a:pPr algn="ctr" marL="12700" marR="5080" indent="-635">
              <a:lnSpc>
                <a:spcPct val="92300"/>
              </a:lnSpc>
              <a:spcBef>
                <a:spcPts val="660"/>
              </a:spcBef>
            </a:pPr>
            <a:r>
              <a:rPr dirty="0" sz="1150">
                <a:latin typeface="Times New Roman"/>
                <a:cs typeface="Times New Roman"/>
              </a:rPr>
              <a:t>Our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AI-powered</a:t>
            </a:r>
            <a:r>
              <a:rPr dirty="0" sz="1150" spc="33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system</a:t>
            </a:r>
            <a:r>
              <a:rPr dirty="0" sz="1150" spc="5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boosts</a:t>
            </a:r>
            <a:r>
              <a:rPr dirty="0" sz="1150" spc="3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productivity,</a:t>
            </a:r>
            <a:r>
              <a:rPr dirty="0" sz="1150" spc="36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reduces </a:t>
            </a:r>
            <a:r>
              <a:rPr dirty="0" sz="1150">
                <a:latin typeface="Times New Roman"/>
                <a:cs typeface="Times New Roman"/>
              </a:rPr>
              <a:t>delays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waste,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creates </a:t>
            </a:r>
            <a:r>
              <a:rPr dirty="0" sz="1150">
                <a:latin typeface="Times New Roman"/>
                <a:cs typeface="Times New Roman"/>
              </a:rPr>
              <a:t>reliable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jobs,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strengthens</a:t>
            </a:r>
            <a:r>
              <a:rPr dirty="0" sz="1150" spc="5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client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trust,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&amp;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drives</a:t>
            </a:r>
            <a:r>
              <a:rPr dirty="0" sz="1150" spc="5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economic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growth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while </a:t>
            </a:r>
            <a:r>
              <a:rPr dirty="0" sz="1150">
                <a:latin typeface="Times New Roman"/>
                <a:cs typeface="Times New Roman"/>
              </a:rPr>
              <a:t>supporting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more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sustainable </a:t>
            </a:r>
            <a:r>
              <a:rPr dirty="0" sz="1150" spc="10">
                <a:latin typeface="Times New Roman"/>
                <a:cs typeface="Times New Roman"/>
              </a:rPr>
              <a:t>construction</a:t>
            </a:r>
            <a:r>
              <a:rPr dirty="0" sz="1150" spc="37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industry</a:t>
            </a:r>
            <a:endParaRPr sz="11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267" y="2583442"/>
            <a:ext cx="2239159" cy="2271729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4211922" y="1752917"/>
            <a:ext cx="5944235" cy="1221740"/>
          </a:xfrm>
          <a:custGeom>
            <a:avLst/>
            <a:gdLst/>
            <a:ahLst/>
            <a:cxnLst/>
            <a:rect l="l" t="t" r="r" b="b"/>
            <a:pathLst>
              <a:path w="5944234" h="1221739">
                <a:moveTo>
                  <a:pt x="5943951" y="1221359"/>
                </a:moveTo>
                <a:lnTo>
                  <a:pt x="0" y="1221359"/>
                </a:lnTo>
                <a:lnTo>
                  <a:pt x="0" y="0"/>
                </a:lnTo>
                <a:lnTo>
                  <a:pt x="5943951" y="0"/>
                </a:lnTo>
                <a:lnTo>
                  <a:pt x="5943951" y="1221359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4211922" y="3137125"/>
            <a:ext cx="5944235" cy="1221740"/>
          </a:xfrm>
          <a:custGeom>
            <a:avLst/>
            <a:gdLst/>
            <a:ahLst/>
            <a:cxnLst/>
            <a:rect l="l" t="t" r="r" b="b"/>
            <a:pathLst>
              <a:path w="5944234" h="1221739">
                <a:moveTo>
                  <a:pt x="5943951" y="1221359"/>
                </a:moveTo>
                <a:lnTo>
                  <a:pt x="0" y="1221359"/>
                </a:lnTo>
                <a:lnTo>
                  <a:pt x="0" y="0"/>
                </a:lnTo>
                <a:lnTo>
                  <a:pt x="5943951" y="0"/>
                </a:lnTo>
                <a:lnTo>
                  <a:pt x="5943951" y="1221359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4590057" y="1886780"/>
            <a:ext cx="2313305" cy="22764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800" spc="-10" b="1">
                <a:solidFill>
                  <a:srgbClr val="BF0000"/>
                </a:solidFill>
                <a:latin typeface="Times New Roman"/>
                <a:cs typeface="Times New Roman"/>
              </a:rPr>
              <a:t>Direct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ts val="1610"/>
              </a:lnSpc>
              <a:spcBef>
                <a:spcPts val="1445"/>
              </a:spcBef>
            </a:pPr>
            <a:r>
              <a:rPr dirty="0" sz="1400" spc="-10">
                <a:latin typeface="Times New Roman"/>
                <a:cs typeface="Times New Roman"/>
              </a:rPr>
              <a:t>Procore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ts val="1610"/>
              </a:lnSpc>
            </a:pPr>
            <a:r>
              <a:rPr dirty="0" sz="1400" spc="10">
                <a:latin typeface="Times New Roman"/>
                <a:cs typeface="Times New Roman"/>
              </a:rPr>
              <a:t>Autodesk</a:t>
            </a:r>
            <a:r>
              <a:rPr dirty="0" sz="1400" spc="350">
                <a:latin typeface="Times New Roman"/>
                <a:cs typeface="Times New Roman"/>
              </a:rPr>
              <a:t> </a:t>
            </a:r>
            <a:r>
              <a:rPr dirty="0" sz="1400" spc="10">
                <a:latin typeface="Times New Roman"/>
                <a:cs typeface="Times New Roman"/>
              </a:rPr>
              <a:t>Construction</a:t>
            </a:r>
            <a:r>
              <a:rPr dirty="0" sz="1400" spc="355">
                <a:latin typeface="Times New Roman"/>
                <a:cs typeface="Times New Roman"/>
              </a:rPr>
              <a:t> </a:t>
            </a:r>
            <a:r>
              <a:rPr dirty="0" sz="1400" spc="-20">
                <a:latin typeface="Times New Roman"/>
                <a:cs typeface="Times New Roman"/>
              </a:rPr>
              <a:t>Cloud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55"/>
              </a:spcBef>
            </a:pP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solidFill>
                  <a:srgbClr val="BF0000"/>
                </a:solidFill>
                <a:latin typeface="Times New Roman"/>
                <a:cs typeface="Times New Roman"/>
              </a:rPr>
              <a:t>Indirect</a:t>
            </a:r>
            <a:endParaRPr sz="1800">
              <a:latin typeface="Times New Roman"/>
              <a:cs typeface="Times New Roman"/>
            </a:endParaRPr>
          </a:p>
          <a:p>
            <a:pPr marL="12700" marR="1651635">
              <a:lnSpc>
                <a:spcPts val="1540"/>
              </a:lnSpc>
              <a:spcBef>
                <a:spcPts val="1615"/>
              </a:spcBef>
            </a:pPr>
            <a:r>
              <a:rPr dirty="0" sz="1400" spc="-10">
                <a:latin typeface="Times New Roman"/>
                <a:cs typeface="Times New Roman"/>
              </a:rPr>
              <a:t>ClickUp Asana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4211922" y="4521333"/>
            <a:ext cx="5944235" cy="895985"/>
          </a:xfrm>
          <a:prstGeom prst="rect">
            <a:avLst/>
          </a:prstGeom>
          <a:solidFill>
            <a:srgbClr val="BF0000"/>
          </a:solidFill>
        </p:spPr>
        <p:txBody>
          <a:bodyPr wrap="square" lIns="0" tIns="3175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50"/>
              </a:spcBef>
            </a:pPr>
            <a:r>
              <a:rPr dirty="0" sz="1800" b="1">
                <a:solidFill>
                  <a:srgbClr val="FFFFFF"/>
                </a:solidFill>
                <a:latin typeface="Times New Roman"/>
                <a:cs typeface="Times New Roman"/>
              </a:rPr>
              <a:t>Our</a:t>
            </a:r>
            <a:r>
              <a:rPr dirty="0" sz="1800" spc="10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800" spc="-25" b="1">
                <a:solidFill>
                  <a:srgbClr val="FFFFFF"/>
                </a:solidFill>
                <a:latin typeface="Times New Roman"/>
                <a:cs typeface="Times New Roman"/>
              </a:rPr>
              <a:t>UVP</a:t>
            </a:r>
            <a:endParaRPr sz="1800">
              <a:latin typeface="Times New Roman"/>
              <a:cs typeface="Times New Roman"/>
            </a:endParaRPr>
          </a:p>
          <a:p>
            <a:pPr algn="ctr" marL="462915" marR="461009">
              <a:lnSpc>
                <a:spcPts val="1540"/>
              </a:lnSpc>
              <a:spcBef>
                <a:spcPts val="1560"/>
              </a:spcBef>
            </a:pP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All-in-one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platform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firms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track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projects,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logs,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workers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saving</a:t>
            </a:r>
            <a:r>
              <a:rPr dirty="0" sz="1400" spc="2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time</a:t>
            </a:r>
            <a:r>
              <a:rPr dirty="0" sz="1400" spc="2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2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improving.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6692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 spc="-10"/>
              <a:t>Competitors</a:t>
            </a:r>
          </a:p>
        </p:txBody>
      </p:sp>
      <p:grpSp>
        <p:nvGrpSpPr>
          <p:cNvPr id="9" name="object 9" descr=""/>
          <p:cNvGrpSpPr/>
          <p:nvPr/>
        </p:nvGrpSpPr>
        <p:grpSpPr>
          <a:xfrm>
            <a:off x="3755948" y="2046044"/>
            <a:ext cx="733425" cy="733425"/>
            <a:chOff x="3755948" y="2046044"/>
            <a:chExt cx="733425" cy="733425"/>
          </a:xfrm>
        </p:grpSpPr>
        <p:sp>
          <p:nvSpPr>
            <p:cNvPr id="10" name="object 10" descr=""/>
            <p:cNvSpPr/>
            <p:nvPr/>
          </p:nvSpPr>
          <p:spPr>
            <a:xfrm>
              <a:off x="3755948" y="2046044"/>
              <a:ext cx="733425" cy="733425"/>
            </a:xfrm>
            <a:custGeom>
              <a:avLst/>
              <a:gdLst/>
              <a:ahLst/>
              <a:cxnLst/>
              <a:rect l="l" t="t" r="r" b="b"/>
              <a:pathLst>
                <a:path w="733425" h="733425">
                  <a:moveTo>
                    <a:pt x="366407" y="732815"/>
                  </a:moveTo>
                  <a:lnTo>
                    <a:pt x="320446" y="729961"/>
                  </a:lnTo>
                  <a:lnTo>
                    <a:pt x="276188" y="721625"/>
                  </a:lnTo>
                  <a:lnTo>
                    <a:pt x="233977" y="708152"/>
                  </a:lnTo>
                  <a:lnTo>
                    <a:pt x="194157" y="689885"/>
                  </a:lnTo>
                  <a:lnTo>
                    <a:pt x="157070" y="667168"/>
                  </a:lnTo>
                  <a:lnTo>
                    <a:pt x="123061" y="640343"/>
                  </a:lnTo>
                  <a:lnTo>
                    <a:pt x="92472" y="609754"/>
                  </a:lnTo>
                  <a:lnTo>
                    <a:pt x="65647" y="575745"/>
                  </a:lnTo>
                  <a:lnTo>
                    <a:pt x="42930" y="538658"/>
                  </a:lnTo>
                  <a:lnTo>
                    <a:pt x="24663" y="498838"/>
                  </a:lnTo>
                  <a:lnTo>
                    <a:pt x="11190" y="456627"/>
                  </a:lnTo>
                  <a:lnTo>
                    <a:pt x="2854" y="412369"/>
                  </a:lnTo>
                  <a:lnTo>
                    <a:pt x="0" y="366407"/>
                  </a:lnTo>
                  <a:lnTo>
                    <a:pt x="2854" y="320446"/>
                  </a:lnTo>
                  <a:lnTo>
                    <a:pt x="11190" y="276188"/>
                  </a:lnTo>
                  <a:lnTo>
                    <a:pt x="24663" y="233977"/>
                  </a:lnTo>
                  <a:lnTo>
                    <a:pt x="42930" y="194157"/>
                  </a:lnTo>
                  <a:lnTo>
                    <a:pt x="65647" y="157070"/>
                  </a:lnTo>
                  <a:lnTo>
                    <a:pt x="92472" y="123061"/>
                  </a:lnTo>
                  <a:lnTo>
                    <a:pt x="123061" y="92472"/>
                  </a:lnTo>
                  <a:lnTo>
                    <a:pt x="157070" y="65647"/>
                  </a:lnTo>
                  <a:lnTo>
                    <a:pt x="194157" y="42930"/>
                  </a:lnTo>
                  <a:lnTo>
                    <a:pt x="233977" y="24663"/>
                  </a:lnTo>
                  <a:lnTo>
                    <a:pt x="276188" y="11190"/>
                  </a:lnTo>
                  <a:lnTo>
                    <a:pt x="320446" y="2854"/>
                  </a:lnTo>
                  <a:lnTo>
                    <a:pt x="366407" y="0"/>
                  </a:lnTo>
                  <a:lnTo>
                    <a:pt x="412369" y="2854"/>
                  </a:lnTo>
                  <a:lnTo>
                    <a:pt x="456627" y="11190"/>
                  </a:lnTo>
                  <a:lnTo>
                    <a:pt x="498838" y="24663"/>
                  </a:lnTo>
                  <a:lnTo>
                    <a:pt x="538658" y="42930"/>
                  </a:lnTo>
                  <a:lnTo>
                    <a:pt x="575745" y="65647"/>
                  </a:lnTo>
                  <a:lnTo>
                    <a:pt x="609754" y="92472"/>
                  </a:lnTo>
                  <a:lnTo>
                    <a:pt x="640343" y="123061"/>
                  </a:lnTo>
                  <a:lnTo>
                    <a:pt x="667168" y="157070"/>
                  </a:lnTo>
                  <a:lnTo>
                    <a:pt x="689885" y="194157"/>
                  </a:lnTo>
                  <a:lnTo>
                    <a:pt x="708152" y="233977"/>
                  </a:lnTo>
                  <a:lnTo>
                    <a:pt x="721625" y="276188"/>
                  </a:lnTo>
                  <a:lnTo>
                    <a:pt x="729961" y="320446"/>
                  </a:lnTo>
                  <a:lnTo>
                    <a:pt x="732815" y="366407"/>
                  </a:lnTo>
                  <a:lnTo>
                    <a:pt x="729961" y="412369"/>
                  </a:lnTo>
                  <a:lnTo>
                    <a:pt x="721625" y="456627"/>
                  </a:lnTo>
                  <a:lnTo>
                    <a:pt x="708152" y="498838"/>
                  </a:lnTo>
                  <a:lnTo>
                    <a:pt x="689885" y="538658"/>
                  </a:lnTo>
                  <a:lnTo>
                    <a:pt x="667168" y="575745"/>
                  </a:lnTo>
                  <a:lnTo>
                    <a:pt x="640343" y="609754"/>
                  </a:lnTo>
                  <a:lnTo>
                    <a:pt x="609754" y="640343"/>
                  </a:lnTo>
                  <a:lnTo>
                    <a:pt x="575745" y="667168"/>
                  </a:lnTo>
                  <a:lnTo>
                    <a:pt x="538658" y="689885"/>
                  </a:lnTo>
                  <a:lnTo>
                    <a:pt x="498838" y="708152"/>
                  </a:lnTo>
                  <a:lnTo>
                    <a:pt x="456627" y="721625"/>
                  </a:lnTo>
                  <a:lnTo>
                    <a:pt x="412369" y="729961"/>
                  </a:lnTo>
                  <a:lnTo>
                    <a:pt x="366407" y="732815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3981769" y="2244414"/>
              <a:ext cx="289560" cy="328295"/>
            </a:xfrm>
            <a:custGeom>
              <a:avLst/>
              <a:gdLst/>
              <a:ahLst/>
              <a:cxnLst/>
              <a:rect l="l" t="t" r="r" b="b"/>
              <a:pathLst>
                <a:path w="289560" h="328294">
                  <a:moveTo>
                    <a:pt x="245382" y="327933"/>
                  </a:moveTo>
                  <a:lnTo>
                    <a:pt x="231406" y="322980"/>
                  </a:lnTo>
                  <a:lnTo>
                    <a:pt x="220306" y="313150"/>
                  </a:lnTo>
                  <a:lnTo>
                    <a:pt x="213599" y="299334"/>
                  </a:lnTo>
                  <a:lnTo>
                    <a:pt x="134984" y="299334"/>
                  </a:lnTo>
                  <a:lnTo>
                    <a:pt x="134984" y="201389"/>
                  </a:lnTo>
                  <a:lnTo>
                    <a:pt x="125454" y="197478"/>
                  </a:lnTo>
                  <a:lnTo>
                    <a:pt x="117417" y="191313"/>
                  </a:lnTo>
                  <a:lnTo>
                    <a:pt x="111254" y="183276"/>
                  </a:lnTo>
                  <a:lnTo>
                    <a:pt x="107349" y="173745"/>
                  </a:lnTo>
                  <a:lnTo>
                    <a:pt x="106483" y="158412"/>
                  </a:lnTo>
                  <a:lnTo>
                    <a:pt x="111392" y="144422"/>
                  </a:lnTo>
                  <a:lnTo>
                    <a:pt x="121189" y="133294"/>
                  </a:lnTo>
                  <a:lnTo>
                    <a:pt x="134984" y="126544"/>
                  </a:lnTo>
                  <a:lnTo>
                    <a:pt x="134984" y="47937"/>
                  </a:lnTo>
                  <a:lnTo>
                    <a:pt x="75715" y="47937"/>
                  </a:lnTo>
                  <a:lnTo>
                    <a:pt x="71807" y="57530"/>
                  </a:lnTo>
                  <a:lnTo>
                    <a:pt x="65617" y="65617"/>
                  </a:lnTo>
                  <a:lnTo>
                    <a:pt x="57530" y="71810"/>
                  </a:lnTo>
                  <a:lnTo>
                    <a:pt x="47934" y="75719"/>
                  </a:lnTo>
                  <a:lnTo>
                    <a:pt x="32598" y="76536"/>
                  </a:lnTo>
                  <a:lnTo>
                    <a:pt x="18625" y="71583"/>
                  </a:lnTo>
                  <a:lnTo>
                    <a:pt x="7528" y="61753"/>
                  </a:lnTo>
                  <a:lnTo>
                    <a:pt x="822" y="47937"/>
                  </a:lnTo>
                  <a:lnTo>
                    <a:pt x="0" y="32601"/>
                  </a:lnTo>
                  <a:lnTo>
                    <a:pt x="4950" y="18624"/>
                  </a:lnTo>
                  <a:lnTo>
                    <a:pt x="14779" y="7524"/>
                  </a:lnTo>
                  <a:lnTo>
                    <a:pt x="28595" y="817"/>
                  </a:lnTo>
                  <a:lnTo>
                    <a:pt x="43932" y="0"/>
                  </a:lnTo>
                  <a:lnTo>
                    <a:pt x="57908" y="4952"/>
                  </a:lnTo>
                  <a:lnTo>
                    <a:pt x="69008" y="14783"/>
                  </a:lnTo>
                  <a:lnTo>
                    <a:pt x="75715" y="28599"/>
                  </a:lnTo>
                  <a:lnTo>
                    <a:pt x="154330" y="28599"/>
                  </a:lnTo>
                  <a:lnTo>
                    <a:pt x="154330" y="126544"/>
                  </a:lnTo>
                  <a:lnTo>
                    <a:pt x="163860" y="130454"/>
                  </a:lnTo>
                  <a:lnTo>
                    <a:pt x="171897" y="136619"/>
                  </a:lnTo>
                  <a:lnTo>
                    <a:pt x="178060" y="144657"/>
                  </a:lnTo>
                  <a:lnTo>
                    <a:pt x="181966" y="154187"/>
                  </a:lnTo>
                  <a:lnTo>
                    <a:pt x="182831" y="169520"/>
                  </a:lnTo>
                  <a:lnTo>
                    <a:pt x="177922" y="183510"/>
                  </a:lnTo>
                  <a:lnTo>
                    <a:pt x="168126" y="194639"/>
                  </a:lnTo>
                  <a:lnTo>
                    <a:pt x="154330" y="201389"/>
                  </a:lnTo>
                  <a:lnTo>
                    <a:pt x="154330" y="279995"/>
                  </a:lnTo>
                  <a:lnTo>
                    <a:pt x="213599" y="279995"/>
                  </a:lnTo>
                  <a:lnTo>
                    <a:pt x="218825" y="268265"/>
                  </a:lnTo>
                  <a:lnTo>
                    <a:pt x="227350" y="259097"/>
                  </a:lnTo>
                  <a:lnTo>
                    <a:pt x="238353" y="253127"/>
                  </a:lnTo>
                  <a:lnTo>
                    <a:pt x="251013" y="250992"/>
                  </a:lnTo>
                  <a:lnTo>
                    <a:pt x="263696" y="253115"/>
                  </a:lnTo>
                  <a:lnTo>
                    <a:pt x="274718" y="259082"/>
                  </a:lnTo>
                  <a:lnTo>
                    <a:pt x="283257" y="268255"/>
                  </a:lnTo>
                  <a:lnTo>
                    <a:pt x="288493" y="279995"/>
                  </a:lnTo>
                  <a:lnTo>
                    <a:pt x="289315" y="295332"/>
                  </a:lnTo>
                  <a:lnTo>
                    <a:pt x="284364" y="309308"/>
                  </a:lnTo>
                  <a:lnTo>
                    <a:pt x="274535" y="320408"/>
                  </a:lnTo>
                  <a:lnTo>
                    <a:pt x="260719" y="327115"/>
                  </a:lnTo>
                  <a:lnTo>
                    <a:pt x="245382" y="3279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2" name="object 12" descr=""/>
          <p:cNvGrpSpPr/>
          <p:nvPr/>
        </p:nvGrpSpPr>
        <p:grpSpPr>
          <a:xfrm>
            <a:off x="3764090" y="3430252"/>
            <a:ext cx="733425" cy="733425"/>
            <a:chOff x="3764090" y="3430252"/>
            <a:chExt cx="733425" cy="733425"/>
          </a:xfrm>
        </p:grpSpPr>
        <p:sp>
          <p:nvSpPr>
            <p:cNvPr id="13" name="object 13" descr=""/>
            <p:cNvSpPr/>
            <p:nvPr/>
          </p:nvSpPr>
          <p:spPr>
            <a:xfrm>
              <a:off x="3764090" y="3430252"/>
              <a:ext cx="733425" cy="733425"/>
            </a:xfrm>
            <a:custGeom>
              <a:avLst/>
              <a:gdLst/>
              <a:ahLst/>
              <a:cxnLst/>
              <a:rect l="l" t="t" r="r" b="b"/>
              <a:pathLst>
                <a:path w="733425" h="733425">
                  <a:moveTo>
                    <a:pt x="366407" y="732815"/>
                  </a:moveTo>
                  <a:lnTo>
                    <a:pt x="320446" y="729961"/>
                  </a:lnTo>
                  <a:lnTo>
                    <a:pt x="276188" y="721625"/>
                  </a:lnTo>
                  <a:lnTo>
                    <a:pt x="233977" y="708152"/>
                  </a:lnTo>
                  <a:lnTo>
                    <a:pt x="194157" y="689885"/>
                  </a:lnTo>
                  <a:lnTo>
                    <a:pt x="157070" y="667168"/>
                  </a:lnTo>
                  <a:lnTo>
                    <a:pt x="123061" y="640343"/>
                  </a:lnTo>
                  <a:lnTo>
                    <a:pt x="92472" y="609754"/>
                  </a:lnTo>
                  <a:lnTo>
                    <a:pt x="65647" y="575745"/>
                  </a:lnTo>
                  <a:lnTo>
                    <a:pt x="42930" y="538658"/>
                  </a:lnTo>
                  <a:lnTo>
                    <a:pt x="24663" y="498838"/>
                  </a:lnTo>
                  <a:lnTo>
                    <a:pt x="11190" y="456627"/>
                  </a:lnTo>
                  <a:lnTo>
                    <a:pt x="2854" y="412369"/>
                  </a:lnTo>
                  <a:lnTo>
                    <a:pt x="0" y="366407"/>
                  </a:lnTo>
                  <a:lnTo>
                    <a:pt x="2854" y="320446"/>
                  </a:lnTo>
                  <a:lnTo>
                    <a:pt x="11190" y="276188"/>
                  </a:lnTo>
                  <a:lnTo>
                    <a:pt x="24663" y="233977"/>
                  </a:lnTo>
                  <a:lnTo>
                    <a:pt x="42930" y="194157"/>
                  </a:lnTo>
                  <a:lnTo>
                    <a:pt x="65647" y="157070"/>
                  </a:lnTo>
                  <a:lnTo>
                    <a:pt x="92472" y="123061"/>
                  </a:lnTo>
                  <a:lnTo>
                    <a:pt x="123061" y="92472"/>
                  </a:lnTo>
                  <a:lnTo>
                    <a:pt x="157070" y="65647"/>
                  </a:lnTo>
                  <a:lnTo>
                    <a:pt x="194157" y="42930"/>
                  </a:lnTo>
                  <a:lnTo>
                    <a:pt x="233977" y="24663"/>
                  </a:lnTo>
                  <a:lnTo>
                    <a:pt x="276188" y="11190"/>
                  </a:lnTo>
                  <a:lnTo>
                    <a:pt x="320446" y="2854"/>
                  </a:lnTo>
                  <a:lnTo>
                    <a:pt x="366407" y="0"/>
                  </a:lnTo>
                  <a:lnTo>
                    <a:pt x="412369" y="2854"/>
                  </a:lnTo>
                  <a:lnTo>
                    <a:pt x="456627" y="11190"/>
                  </a:lnTo>
                  <a:lnTo>
                    <a:pt x="498838" y="24663"/>
                  </a:lnTo>
                  <a:lnTo>
                    <a:pt x="538658" y="42930"/>
                  </a:lnTo>
                  <a:lnTo>
                    <a:pt x="575745" y="65647"/>
                  </a:lnTo>
                  <a:lnTo>
                    <a:pt x="609754" y="92472"/>
                  </a:lnTo>
                  <a:lnTo>
                    <a:pt x="640343" y="123061"/>
                  </a:lnTo>
                  <a:lnTo>
                    <a:pt x="667168" y="157070"/>
                  </a:lnTo>
                  <a:lnTo>
                    <a:pt x="689885" y="194157"/>
                  </a:lnTo>
                  <a:lnTo>
                    <a:pt x="708152" y="233977"/>
                  </a:lnTo>
                  <a:lnTo>
                    <a:pt x="721625" y="276188"/>
                  </a:lnTo>
                  <a:lnTo>
                    <a:pt x="729961" y="320446"/>
                  </a:lnTo>
                  <a:lnTo>
                    <a:pt x="732815" y="366407"/>
                  </a:lnTo>
                  <a:lnTo>
                    <a:pt x="729961" y="412369"/>
                  </a:lnTo>
                  <a:lnTo>
                    <a:pt x="721625" y="456627"/>
                  </a:lnTo>
                  <a:lnTo>
                    <a:pt x="708152" y="498838"/>
                  </a:lnTo>
                  <a:lnTo>
                    <a:pt x="689885" y="538658"/>
                  </a:lnTo>
                  <a:lnTo>
                    <a:pt x="667168" y="575745"/>
                  </a:lnTo>
                  <a:lnTo>
                    <a:pt x="640343" y="609754"/>
                  </a:lnTo>
                  <a:lnTo>
                    <a:pt x="609754" y="640343"/>
                  </a:lnTo>
                  <a:lnTo>
                    <a:pt x="575745" y="667168"/>
                  </a:lnTo>
                  <a:lnTo>
                    <a:pt x="538658" y="689885"/>
                  </a:lnTo>
                  <a:lnTo>
                    <a:pt x="498838" y="708152"/>
                  </a:lnTo>
                  <a:lnTo>
                    <a:pt x="456627" y="721625"/>
                  </a:lnTo>
                  <a:lnTo>
                    <a:pt x="412369" y="729961"/>
                  </a:lnTo>
                  <a:lnTo>
                    <a:pt x="366407" y="732815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3970272" y="3644495"/>
              <a:ext cx="320675" cy="328930"/>
            </a:xfrm>
            <a:custGeom>
              <a:avLst/>
              <a:gdLst/>
              <a:ahLst/>
              <a:cxnLst/>
              <a:rect l="l" t="t" r="r" b="b"/>
              <a:pathLst>
                <a:path w="320675" h="328929">
                  <a:moveTo>
                    <a:pt x="320533" y="328757"/>
                  </a:moveTo>
                  <a:lnTo>
                    <a:pt x="20787" y="328757"/>
                  </a:lnTo>
                  <a:lnTo>
                    <a:pt x="20787" y="299746"/>
                  </a:lnTo>
                  <a:lnTo>
                    <a:pt x="291522" y="299746"/>
                  </a:lnTo>
                  <a:lnTo>
                    <a:pt x="291522" y="29011"/>
                  </a:lnTo>
                  <a:lnTo>
                    <a:pt x="20787" y="29011"/>
                  </a:lnTo>
                  <a:lnTo>
                    <a:pt x="20787" y="0"/>
                  </a:lnTo>
                  <a:lnTo>
                    <a:pt x="320533" y="0"/>
                  </a:lnTo>
                  <a:lnTo>
                    <a:pt x="320533" y="328757"/>
                  </a:lnTo>
                  <a:close/>
                </a:path>
                <a:path w="320675" h="328929">
                  <a:moveTo>
                    <a:pt x="49798" y="299746"/>
                  </a:moveTo>
                  <a:lnTo>
                    <a:pt x="6285" y="299746"/>
                  </a:lnTo>
                  <a:lnTo>
                    <a:pt x="0" y="293460"/>
                  </a:lnTo>
                  <a:lnTo>
                    <a:pt x="0" y="277020"/>
                  </a:lnTo>
                  <a:lnTo>
                    <a:pt x="6285" y="270734"/>
                  </a:lnTo>
                  <a:lnTo>
                    <a:pt x="20787" y="270734"/>
                  </a:lnTo>
                  <a:lnTo>
                    <a:pt x="20787" y="251404"/>
                  </a:lnTo>
                  <a:lnTo>
                    <a:pt x="6285" y="251404"/>
                  </a:lnTo>
                  <a:lnTo>
                    <a:pt x="0" y="245118"/>
                  </a:lnTo>
                  <a:lnTo>
                    <a:pt x="0" y="228679"/>
                  </a:lnTo>
                  <a:lnTo>
                    <a:pt x="6285" y="222393"/>
                  </a:lnTo>
                  <a:lnTo>
                    <a:pt x="20787" y="222393"/>
                  </a:lnTo>
                  <a:lnTo>
                    <a:pt x="20787" y="203055"/>
                  </a:lnTo>
                  <a:lnTo>
                    <a:pt x="6285" y="203055"/>
                  </a:lnTo>
                  <a:lnTo>
                    <a:pt x="0" y="196769"/>
                  </a:lnTo>
                  <a:lnTo>
                    <a:pt x="0" y="180329"/>
                  </a:lnTo>
                  <a:lnTo>
                    <a:pt x="6285" y="174051"/>
                  </a:lnTo>
                  <a:lnTo>
                    <a:pt x="20787" y="174051"/>
                  </a:lnTo>
                  <a:lnTo>
                    <a:pt x="20787" y="154705"/>
                  </a:lnTo>
                  <a:lnTo>
                    <a:pt x="6285" y="154705"/>
                  </a:lnTo>
                  <a:lnTo>
                    <a:pt x="0" y="148427"/>
                  </a:lnTo>
                  <a:lnTo>
                    <a:pt x="0" y="131988"/>
                  </a:lnTo>
                  <a:lnTo>
                    <a:pt x="6285" y="125702"/>
                  </a:lnTo>
                  <a:lnTo>
                    <a:pt x="20787" y="125702"/>
                  </a:lnTo>
                  <a:lnTo>
                    <a:pt x="20787" y="106364"/>
                  </a:lnTo>
                  <a:lnTo>
                    <a:pt x="6285" y="106364"/>
                  </a:lnTo>
                  <a:lnTo>
                    <a:pt x="0" y="100078"/>
                  </a:lnTo>
                  <a:lnTo>
                    <a:pt x="0" y="83638"/>
                  </a:lnTo>
                  <a:lnTo>
                    <a:pt x="6285" y="77352"/>
                  </a:lnTo>
                  <a:lnTo>
                    <a:pt x="20787" y="77352"/>
                  </a:lnTo>
                  <a:lnTo>
                    <a:pt x="20787" y="58022"/>
                  </a:lnTo>
                  <a:lnTo>
                    <a:pt x="14501" y="58022"/>
                  </a:lnTo>
                  <a:lnTo>
                    <a:pt x="6766" y="57534"/>
                  </a:lnTo>
                  <a:lnTo>
                    <a:pt x="969" y="51248"/>
                  </a:lnTo>
                  <a:lnTo>
                    <a:pt x="1449" y="43513"/>
                  </a:lnTo>
                  <a:lnTo>
                    <a:pt x="1449" y="35777"/>
                  </a:lnTo>
                  <a:lnTo>
                    <a:pt x="6766" y="29491"/>
                  </a:lnTo>
                  <a:lnTo>
                    <a:pt x="14501" y="29011"/>
                  </a:lnTo>
                  <a:lnTo>
                    <a:pt x="49798" y="29011"/>
                  </a:lnTo>
                  <a:lnTo>
                    <a:pt x="49798" y="2997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5" name="object 1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048105" y="3701548"/>
              <a:ext cx="185646" cy="214649"/>
            </a:xfrm>
            <a:prstGeom prst="rect">
              <a:avLst/>
            </a:prstGeom>
          </p:spPr>
        </p:pic>
      </p:grpSp>
      <p:grpSp>
        <p:nvGrpSpPr>
          <p:cNvPr id="16" name="object 16" descr=""/>
          <p:cNvGrpSpPr/>
          <p:nvPr/>
        </p:nvGrpSpPr>
        <p:grpSpPr>
          <a:xfrm>
            <a:off x="612981" y="5840402"/>
            <a:ext cx="8408035" cy="163195"/>
            <a:chOff x="612981" y="5840402"/>
            <a:chExt cx="8408035" cy="163195"/>
          </a:xfrm>
        </p:grpSpPr>
        <p:sp>
          <p:nvSpPr>
            <p:cNvPr id="17" name="object 17" descr=""/>
            <p:cNvSpPr/>
            <p:nvPr/>
          </p:nvSpPr>
          <p:spPr>
            <a:xfrm>
              <a:off x="612981" y="5840402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587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612981" y="5921826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1662A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" name="object 19" descr=""/>
          <p:cNvSpPr txBox="1"/>
          <p:nvPr/>
        </p:nvSpPr>
        <p:spPr>
          <a:xfrm>
            <a:off x="612981" y="5840402"/>
            <a:ext cx="9535160" cy="163195"/>
          </a:xfrm>
          <a:prstGeom prst="rect">
            <a:avLst/>
          </a:prstGeom>
          <a:solidFill>
            <a:srgbClr val="F1662A"/>
          </a:solidFill>
        </p:spPr>
        <p:txBody>
          <a:bodyPr wrap="square" lIns="0" tIns="0" rIns="0" bIns="0" rtlCol="0" vert="horz">
            <a:spAutoFit/>
          </a:bodyPr>
          <a:lstStyle/>
          <a:p>
            <a:pPr algn="r" marR="544195">
              <a:lnSpc>
                <a:spcPts val="1160"/>
              </a:lnSpc>
            </a:pPr>
            <a:r>
              <a:rPr dirty="0" sz="1000" spc="-50" b="1">
                <a:solidFill>
                  <a:srgbClr val="FFFFFF"/>
                </a:solidFill>
                <a:latin typeface="Times New Roman"/>
                <a:cs typeface="Times New Roman"/>
              </a:rPr>
              <a:t>7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pc="-10">
                <a:solidFill>
                  <a:srgbClr val="C13125"/>
                </a:solidFill>
              </a:rPr>
              <a:t>Competitors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grpSp>
        <p:nvGrpSpPr>
          <p:cNvPr id="5" name="object 5" descr=""/>
          <p:cNvGrpSpPr/>
          <p:nvPr/>
        </p:nvGrpSpPr>
        <p:grpSpPr>
          <a:xfrm>
            <a:off x="857253" y="1541215"/>
            <a:ext cx="2165985" cy="3827145"/>
            <a:chOff x="857253" y="1541215"/>
            <a:chExt cx="2165985" cy="3827145"/>
          </a:xfrm>
        </p:grpSpPr>
        <p:sp>
          <p:nvSpPr>
            <p:cNvPr id="6" name="object 6" descr=""/>
            <p:cNvSpPr/>
            <p:nvPr/>
          </p:nvSpPr>
          <p:spPr>
            <a:xfrm>
              <a:off x="857253" y="1948335"/>
              <a:ext cx="2165985" cy="3420110"/>
            </a:xfrm>
            <a:custGeom>
              <a:avLst/>
              <a:gdLst/>
              <a:ahLst/>
              <a:cxnLst/>
              <a:rect l="l" t="t" r="r" b="b"/>
              <a:pathLst>
                <a:path w="2165985" h="3420110">
                  <a:moveTo>
                    <a:pt x="2165878" y="3419807"/>
                  </a:moveTo>
                  <a:lnTo>
                    <a:pt x="0" y="3419807"/>
                  </a:lnTo>
                  <a:lnTo>
                    <a:pt x="0" y="0"/>
                  </a:lnTo>
                  <a:lnTo>
                    <a:pt x="2165878" y="0"/>
                  </a:lnTo>
                  <a:lnTo>
                    <a:pt x="2165878" y="341980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1533067" y="1541220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5" h="814705">
                  <a:moveTo>
                    <a:pt x="814235" y="407123"/>
                  </a:moveTo>
                  <a:lnTo>
                    <a:pt x="812279" y="367220"/>
                  </a:lnTo>
                  <a:lnTo>
                    <a:pt x="806411" y="327698"/>
                  </a:lnTo>
                  <a:lnTo>
                    <a:pt x="796709" y="288937"/>
                  </a:lnTo>
                  <a:lnTo>
                    <a:pt x="783247" y="251320"/>
                  </a:lnTo>
                  <a:lnTo>
                    <a:pt x="766165" y="215201"/>
                  </a:lnTo>
                  <a:lnTo>
                    <a:pt x="745629" y="180936"/>
                  </a:lnTo>
                  <a:lnTo>
                    <a:pt x="721829" y="148844"/>
                  </a:lnTo>
                  <a:lnTo>
                    <a:pt x="694994" y="119240"/>
                  </a:lnTo>
                  <a:lnTo>
                    <a:pt x="665391" y="92417"/>
                  </a:lnTo>
                  <a:lnTo>
                    <a:pt x="633298" y="68618"/>
                  </a:lnTo>
                  <a:lnTo>
                    <a:pt x="599033" y="48069"/>
                  </a:lnTo>
                  <a:lnTo>
                    <a:pt x="562914" y="30988"/>
                  </a:lnTo>
                  <a:lnTo>
                    <a:pt x="525297" y="17526"/>
                  </a:lnTo>
                  <a:lnTo>
                    <a:pt x="486549" y="7823"/>
                  </a:lnTo>
                  <a:lnTo>
                    <a:pt x="447027" y="1955"/>
                  </a:lnTo>
                  <a:lnTo>
                    <a:pt x="407123" y="0"/>
                  </a:lnTo>
                  <a:lnTo>
                    <a:pt x="397129" y="127"/>
                  </a:lnTo>
                  <a:lnTo>
                    <a:pt x="357276" y="3060"/>
                  </a:lnTo>
                  <a:lnTo>
                    <a:pt x="317919" y="9893"/>
                  </a:lnTo>
                  <a:lnTo>
                    <a:pt x="279412" y="20548"/>
                  </a:lnTo>
                  <a:lnTo>
                    <a:pt x="242138" y="34925"/>
                  </a:lnTo>
                  <a:lnTo>
                    <a:pt x="206451" y="52895"/>
                  </a:lnTo>
                  <a:lnTo>
                    <a:pt x="172694" y="74269"/>
                  </a:lnTo>
                  <a:lnTo>
                    <a:pt x="141198" y="98844"/>
                  </a:lnTo>
                  <a:lnTo>
                    <a:pt x="112255" y="126403"/>
                  </a:lnTo>
                  <a:lnTo>
                    <a:pt x="86169" y="156654"/>
                  </a:lnTo>
                  <a:lnTo>
                    <a:pt x="63157" y="189318"/>
                  </a:lnTo>
                  <a:lnTo>
                    <a:pt x="43472" y="224078"/>
                  </a:lnTo>
                  <a:lnTo>
                    <a:pt x="27279" y="260604"/>
                  </a:lnTo>
                  <a:lnTo>
                    <a:pt x="14744" y="298538"/>
                  </a:lnTo>
                  <a:lnTo>
                    <a:pt x="5994" y="337527"/>
                  </a:lnTo>
                  <a:lnTo>
                    <a:pt x="1104" y="377177"/>
                  </a:lnTo>
                  <a:lnTo>
                    <a:pt x="0" y="407123"/>
                  </a:lnTo>
                  <a:lnTo>
                    <a:pt x="127" y="417118"/>
                  </a:lnTo>
                  <a:lnTo>
                    <a:pt x="3060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25" y="572109"/>
                  </a:lnTo>
                  <a:lnTo>
                    <a:pt x="52895" y="607796"/>
                  </a:lnTo>
                  <a:lnTo>
                    <a:pt x="74269" y="641540"/>
                  </a:lnTo>
                  <a:lnTo>
                    <a:pt x="98844" y="673049"/>
                  </a:lnTo>
                  <a:lnTo>
                    <a:pt x="126390" y="701979"/>
                  </a:lnTo>
                  <a:lnTo>
                    <a:pt x="156641" y="728078"/>
                  </a:lnTo>
                  <a:lnTo>
                    <a:pt x="189318" y="751078"/>
                  </a:lnTo>
                  <a:lnTo>
                    <a:pt x="224078" y="770775"/>
                  </a:lnTo>
                  <a:lnTo>
                    <a:pt x="260604" y="786955"/>
                  </a:lnTo>
                  <a:lnTo>
                    <a:pt x="298538" y="799490"/>
                  </a:lnTo>
                  <a:lnTo>
                    <a:pt x="337515" y="808253"/>
                  </a:lnTo>
                  <a:lnTo>
                    <a:pt x="377177" y="813142"/>
                  </a:lnTo>
                  <a:lnTo>
                    <a:pt x="407123" y="814235"/>
                  </a:lnTo>
                  <a:lnTo>
                    <a:pt x="417118" y="814120"/>
                  </a:lnTo>
                  <a:lnTo>
                    <a:pt x="456958" y="811174"/>
                  </a:lnTo>
                  <a:lnTo>
                    <a:pt x="496316" y="804341"/>
                  </a:lnTo>
                  <a:lnTo>
                    <a:pt x="534822" y="793686"/>
                  </a:lnTo>
                  <a:lnTo>
                    <a:pt x="572109" y="779310"/>
                  </a:lnTo>
                  <a:lnTo>
                    <a:pt x="607783" y="761352"/>
                  </a:lnTo>
                  <a:lnTo>
                    <a:pt x="641540" y="739978"/>
                  </a:lnTo>
                  <a:lnTo>
                    <a:pt x="673036" y="715391"/>
                  </a:lnTo>
                  <a:lnTo>
                    <a:pt x="701979" y="687844"/>
                  </a:lnTo>
                  <a:lnTo>
                    <a:pt x="728078" y="657593"/>
                  </a:lnTo>
                  <a:lnTo>
                    <a:pt x="751078" y="624928"/>
                  </a:lnTo>
                  <a:lnTo>
                    <a:pt x="770775" y="590169"/>
                  </a:lnTo>
                  <a:lnTo>
                    <a:pt x="786955" y="553643"/>
                  </a:lnTo>
                  <a:lnTo>
                    <a:pt x="799490" y="515696"/>
                  </a:lnTo>
                  <a:lnTo>
                    <a:pt x="808240" y="476719"/>
                  </a:lnTo>
                  <a:lnTo>
                    <a:pt x="813130" y="437070"/>
                  </a:lnTo>
                  <a:lnTo>
                    <a:pt x="814235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799606" y="1780297"/>
              <a:ext cx="289560" cy="328295"/>
            </a:xfrm>
            <a:custGeom>
              <a:avLst/>
              <a:gdLst/>
              <a:ahLst/>
              <a:cxnLst/>
              <a:rect l="l" t="t" r="r" b="b"/>
              <a:pathLst>
                <a:path w="289560" h="328294">
                  <a:moveTo>
                    <a:pt x="245382" y="327933"/>
                  </a:moveTo>
                  <a:lnTo>
                    <a:pt x="231406" y="322980"/>
                  </a:lnTo>
                  <a:lnTo>
                    <a:pt x="220306" y="313150"/>
                  </a:lnTo>
                  <a:lnTo>
                    <a:pt x="213599" y="299334"/>
                  </a:lnTo>
                  <a:lnTo>
                    <a:pt x="134984" y="299334"/>
                  </a:lnTo>
                  <a:lnTo>
                    <a:pt x="134984" y="201389"/>
                  </a:lnTo>
                  <a:lnTo>
                    <a:pt x="125454" y="197478"/>
                  </a:lnTo>
                  <a:lnTo>
                    <a:pt x="117417" y="191313"/>
                  </a:lnTo>
                  <a:lnTo>
                    <a:pt x="111254" y="183276"/>
                  </a:lnTo>
                  <a:lnTo>
                    <a:pt x="107349" y="173745"/>
                  </a:lnTo>
                  <a:lnTo>
                    <a:pt x="106483" y="158412"/>
                  </a:lnTo>
                  <a:lnTo>
                    <a:pt x="111392" y="144422"/>
                  </a:lnTo>
                  <a:lnTo>
                    <a:pt x="121189" y="133294"/>
                  </a:lnTo>
                  <a:lnTo>
                    <a:pt x="134984" y="126544"/>
                  </a:lnTo>
                  <a:lnTo>
                    <a:pt x="134984" y="47937"/>
                  </a:lnTo>
                  <a:lnTo>
                    <a:pt x="75715" y="47937"/>
                  </a:lnTo>
                  <a:lnTo>
                    <a:pt x="71807" y="57530"/>
                  </a:lnTo>
                  <a:lnTo>
                    <a:pt x="65617" y="65617"/>
                  </a:lnTo>
                  <a:lnTo>
                    <a:pt x="57530" y="71810"/>
                  </a:lnTo>
                  <a:lnTo>
                    <a:pt x="47934" y="75719"/>
                  </a:lnTo>
                  <a:lnTo>
                    <a:pt x="32598" y="76536"/>
                  </a:lnTo>
                  <a:lnTo>
                    <a:pt x="18625" y="71583"/>
                  </a:lnTo>
                  <a:lnTo>
                    <a:pt x="7528" y="61753"/>
                  </a:lnTo>
                  <a:lnTo>
                    <a:pt x="822" y="47937"/>
                  </a:lnTo>
                  <a:lnTo>
                    <a:pt x="0" y="32601"/>
                  </a:lnTo>
                  <a:lnTo>
                    <a:pt x="4950" y="18624"/>
                  </a:lnTo>
                  <a:lnTo>
                    <a:pt x="14779" y="7524"/>
                  </a:lnTo>
                  <a:lnTo>
                    <a:pt x="28595" y="817"/>
                  </a:lnTo>
                  <a:lnTo>
                    <a:pt x="43932" y="0"/>
                  </a:lnTo>
                  <a:lnTo>
                    <a:pt x="57908" y="4952"/>
                  </a:lnTo>
                  <a:lnTo>
                    <a:pt x="69008" y="14783"/>
                  </a:lnTo>
                  <a:lnTo>
                    <a:pt x="75715" y="28599"/>
                  </a:lnTo>
                  <a:lnTo>
                    <a:pt x="154330" y="28599"/>
                  </a:lnTo>
                  <a:lnTo>
                    <a:pt x="154330" y="126544"/>
                  </a:lnTo>
                  <a:lnTo>
                    <a:pt x="163860" y="130454"/>
                  </a:lnTo>
                  <a:lnTo>
                    <a:pt x="171897" y="136619"/>
                  </a:lnTo>
                  <a:lnTo>
                    <a:pt x="178060" y="144657"/>
                  </a:lnTo>
                  <a:lnTo>
                    <a:pt x="181966" y="154187"/>
                  </a:lnTo>
                  <a:lnTo>
                    <a:pt x="182831" y="169520"/>
                  </a:lnTo>
                  <a:lnTo>
                    <a:pt x="177922" y="183510"/>
                  </a:lnTo>
                  <a:lnTo>
                    <a:pt x="168126" y="194639"/>
                  </a:lnTo>
                  <a:lnTo>
                    <a:pt x="154330" y="201389"/>
                  </a:lnTo>
                  <a:lnTo>
                    <a:pt x="154330" y="279995"/>
                  </a:lnTo>
                  <a:lnTo>
                    <a:pt x="213599" y="279995"/>
                  </a:lnTo>
                  <a:lnTo>
                    <a:pt x="218825" y="268265"/>
                  </a:lnTo>
                  <a:lnTo>
                    <a:pt x="227350" y="259097"/>
                  </a:lnTo>
                  <a:lnTo>
                    <a:pt x="238353" y="253127"/>
                  </a:lnTo>
                  <a:lnTo>
                    <a:pt x="251013" y="250992"/>
                  </a:lnTo>
                  <a:lnTo>
                    <a:pt x="263696" y="253115"/>
                  </a:lnTo>
                  <a:lnTo>
                    <a:pt x="274718" y="259082"/>
                  </a:lnTo>
                  <a:lnTo>
                    <a:pt x="283257" y="268255"/>
                  </a:lnTo>
                  <a:lnTo>
                    <a:pt x="288493" y="279995"/>
                  </a:lnTo>
                  <a:lnTo>
                    <a:pt x="289315" y="295332"/>
                  </a:lnTo>
                  <a:lnTo>
                    <a:pt x="284364" y="309308"/>
                  </a:lnTo>
                  <a:lnTo>
                    <a:pt x="274535" y="320408"/>
                  </a:lnTo>
                  <a:lnTo>
                    <a:pt x="260719" y="327115"/>
                  </a:lnTo>
                  <a:lnTo>
                    <a:pt x="245382" y="3279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 descr=""/>
          <p:cNvSpPr txBox="1"/>
          <p:nvPr/>
        </p:nvSpPr>
        <p:spPr>
          <a:xfrm>
            <a:off x="1288314" y="2473033"/>
            <a:ext cx="1298575" cy="904875"/>
          </a:xfrm>
          <a:prstGeom prst="rect">
            <a:avLst/>
          </a:prstGeom>
        </p:spPr>
        <p:txBody>
          <a:bodyPr wrap="square" lIns="0" tIns="38100" rIns="0" bIns="0" rtlCol="0" vert="horz">
            <a:spAutoFit/>
          </a:bodyPr>
          <a:lstStyle/>
          <a:p>
            <a:pPr algn="ctr" marL="12065" marR="5080" indent="-635">
              <a:lnSpc>
                <a:spcPts val="1989"/>
              </a:lnSpc>
              <a:spcBef>
                <a:spcPts val="300"/>
              </a:spcBef>
            </a:pPr>
            <a:r>
              <a:rPr dirty="0" sz="1800" spc="-10" b="1">
                <a:latin typeface="Times New Roman"/>
                <a:cs typeface="Times New Roman"/>
              </a:rPr>
              <a:t>Direct </a:t>
            </a:r>
            <a:r>
              <a:rPr dirty="0" sz="1800" spc="-10" b="1">
                <a:solidFill>
                  <a:srgbClr val="F16629"/>
                </a:solidFill>
                <a:latin typeface="Times New Roman"/>
                <a:cs typeface="Times New Roman"/>
              </a:rPr>
              <a:t>Competitors</a:t>
            </a:r>
            <a:endParaRPr sz="18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235"/>
              </a:spcBef>
            </a:pPr>
            <a:r>
              <a:rPr dirty="0" sz="1250" spc="35">
                <a:latin typeface="Times New Roman"/>
                <a:cs typeface="Times New Roman"/>
              </a:rPr>
              <a:t>Procore</a:t>
            </a:r>
            <a:endParaRPr sz="1250">
              <a:latin typeface="Times New Roman"/>
              <a:cs typeface="Times New Roman"/>
            </a:endParaRPr>
          </a:p>
        </p:txBody>
      </p:sp>
      <p:grpSp>
        <p:nvGrpSpPr>
          <p:cNvPr id="10" name="object 10" descr=""/>
          <p:cNvGrpSpPr/>
          <p:nvPr/>
        </p:nvGrpSpPr>
        <p:grpSpPr>
          <a:xfrm>
            <a:off x="3153410" y="1541215"/>
            <a:ext cx="2165985" cy="3827145"/>
            <a:chOff x="3153410" y="1541215"/>
            <a:chExt cx="2165985" cy="3827145"/>
          </a:xfrm>
        </p:grpSpPr>
        <p:sp>
          <p:nvSpPr>
            <p:cNvPr id="11" name="object 11" descr=""/>
            <p:cNvSpPr/>
            <p:nvPr/>
          </p:nvSpPr>
          <p:spPr>
            <a:xfrm>
              <a:off x="3153410" y="1948335"/>
              <a:ext cx="2165985" cy="3420110"/>
            </a:xfrm>
            <a:custGeom>
              <a:avLst/>
              <a:gdLst/>
              <a:ahLst/>
              <a:cxnLst/>
              <a:rect l="l" t="t" r="r" b="b"/>
              <a:pathLst>
                <a:path w="2165985" h="3420110">
                  <a:moveTo>
                    <a:pt x="2165878" y="3419807"/>
                  </a:moveTo>
                  <a:lnTo>
                    <a:pt x="0" y="3419807"/>
                  </a:lnTo>
                  <a:lnTo>
                    <a:pt x="0" y="0"/>
                  </a:lnTo>
                  <a:lnTo>
                    <a:pt x="2165878" y="0"/>
                  </a:lnTo>
                  <a:lnTo>
                    <a:pt x="2165878" y="341980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3829228" y="1541220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4" h="814705">
                  <a:moveTo>
                    <a:pt x="814235" y="407123"/>
                  </a:moveTo>
                  <a:lnTo>
                    <a:pt x="812279" y="367220"/>
                  </a:lnTo>
                  <a:lnTo>
                    <a:pt x="806411" y="327698"/>
                  </a:lnTo>
                  <a:lnTo>
                    <a:pt x="796709" y="288937"/>
                  </a:lnTo>
                  <a:lnTo>
                    <a:pt x="783247" y="251320"/>
                  </a:lnTo>
                  <a:lnTo>
                    <a:pt x="766165" y="215201"/>
                  </a:lnTo>
                  <a:lnTo>
                    <a:pt x="745617" y="180936"/>
                  </a:lnTo>
                  <a:lnTo>
                    <a:pt x="721817" y="148844"/>
                  </a:lnTo>
                  <a:lnTo>
                    <a:pt x="694994" y="119240"/>
                  </a:lnTo>
                  <a:lnTo>
                    <a:pt x="665391" y="92417"/>
                  </a:lnTo>
                  <a:lnTo>
                    <a:pt x="633298" y="68618"/>
                  </a:lnTo>
                  <a:lnTo>
                    <a:pt x="599033" y="48069"/>
                  </a:lnTo>
                  <a:lnTo>
                    <a:pt x="562914" y="30988"/>
                  </a:lnTo>
                  <a:lnTo>
                    <a:pt x="525297" y="17526"/>
                  </a:lnTo>
                  <a:lnTo>
                    <a:pt x="486537" y="7823"/>
                  </a:lnTo>
                  <a:lnTo>
                    <a:pt x="447014" y="1955"/>
                  </a:lnTo>
                  <a:lnTo>
                    <a:pt x="407111" y="0"/>
                  </a:lnTo>
                  <a:lnTo>
                    <a:pt x="397116" y="127"/>
                  </a:lnTo>
                  <a:lnTo>
                    <a:pt x="357276" y="3060"/>
                  </a:lnTo>
                  <a:lnTo>
                    <a:pt x="317906" y="9893"/>
                  </a:lnTo>
                  <a:lnTo>
                    <a:pt x="279412" y="20548"/>
                  </a:lnTo>
                  <a:lnTo>
                    <a:pt x="242125" y="34925"/>
                  </a:lnTo>
                  <a:lnTo>
                    <a:pt x="206438" y="52895"/>
                  </a:lnTo>
                  <a:lnTo>
                    <a:pt x="172694" y="74269"/>
                  </a:lnTo>
                  <a:lnTo>
                    <a:pt x="141198" y="98844"/>
                  </a:lnTo>
                  <a:lnTo>
                    <a:pt x="112255" y="126403"/>
                  </a:lnTo>
                  <a:lnTo>
                    <a:pt x="86156" y="156654"/>
                  </a:lnTo>
                  <a:lnTo>
                    <a:pt x="63157" y="189318"/>
                  </a:lnTo>
                  <a:lnTo>
                    <a:pt x="43459" y="224078"/>
                  </a:lnTo>
                  <a:lnTo>
                    <a:pt x="27279" y="260604"/>
                  </a:lnTo>
                  <a:lnTo>
                    <a:pt x="14744" y="298538"/>
                  </a:lnTo>
                  <a:lnTo>
                    <a:pt x="5994" y="337527"/>
                  </a:lnTo>
                  <a:lnTo>
                    <a:pt x="1092" y="377177"/>
                  </a:lnTo>
                  <a:lnTo>
                    <a:pt x="0" y="407123"/>
                  </a:lnTo>
                  <a:lnTo>
                    <a:pt x="114" y="417118"/>
                  </a:lnTo>
                  <a:lnTo>
                    <a:pt x="3060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25" y="572109"/>
                  </a:lnTo>
                  <a:lnTo>
                    <a:pt x="52882" y="607796"/>
                  </a:lnTo>
                  <a:lnTo>
                    <a:pt x="74256" y="641540"/>
                  </a:lnTo>
                  <a:lnTo>
                    <a:pt x="98844" y="673049"/>
                  </a:lnTo>
                  <a:lnTo>
                    <a:pt x="126390" y="701979"/>
                  </a:lnTo>
                  <a:lnTo>
                    <a:pt x="156641" y="728078"/>
                  </a:lnTo>
                  <a:lnTo>
                    <a:pt x="189306" y="751078"/>
                  </a:lnTo>
                  <a:lnTo>
                    <a:pt x="224066" y="770775"/>
                  </a:lnTo>
                  <a:lnTo>
                    <a:pt x="260604" y="786955"/>
                  </a:lnTo>
                  <a:lnTo>
                    <a:pt x="298538" y="799490"/>
                  </a:lnTo>
                  <a:lnTo>
                    <a:pt x="337515" y="808253"/>
                  </a:lnTo>
                  <a:lnTo>
                    <a:pt x="377164" y="813142"/>
                  </a:lnTo>
                  <a:lnTo>
                    <a:pt x="407111" y="814235"/>
                  </a:lnTo>
                  <a:lnTo>
                    <a:pt x="417106" y="814120"/>
                  </a:lnTo>
                  <a:lnTo>
                    <a:pt x="456958" y="811174"/>
                  </a:lnTo>
                  <a:lnTo>
                    <a:pt x="496316" y="804341"/>
                  </a:lnTo>
                  <a:lnTo>
                    <a:pt x="534822" y="793686"/>
                  </a:lnTo>
                  <a:lnTo>
                    <a:pt x="572096" y="779310"/>
                  </a:lnTo>
                  <a:lnTo>
                    <a:pt x="607783" y="761352"/>
                  </a:lnTo>
                  <a:lnTo>
                    <a:pt x="641540" y="739978"/>
                  </a:lnTo>
                  <a:lnTo>
                    <a:pt x="673036" y="715391"/>
                  </a:lnTo>
                  <a:lnTo>
                    <a:pt x="701967" y="687844"/>
                  </a:lnTo>
                  <a:lnTo>
                    <a:pt x="728065" y="657593"/>
                  </a:lnTo>
                  <a:lnTo>
                    <a:pt x="751078" y="624928"/>
                  </a:lnTo>
                  <a:lnTo>
                    <a:pt x="770763" y="590169"/>
                  </a:lnTo>
                  <a:lnTo>
                    <a:pt x="786955" y="553643"/>
                  </a:lnTo>
                  <a:lnTo>
                    <a:pt x="799490" y="515696"/>
                  </a:lnTo>
                  <a:lnTo>
                    <a:pt x="808240" y="476719"/>
                  </a:lnTo>
                  <a:lnTo>
                    <a:pt x="813130" y="437070"/>
                  </a:lnTo>
                  <a:lnTo>
                    <a:pt x="814235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4084266" y="1796170"/>
              <a:ext cx="320675" cy="328930"/>
            </a:xfrm>
            <a:custGeom>
              <a:avLst/>
              <a:gdLst/>
              <a:ahLst/>
              <a:cxnLst/>
              <a:rect l="l" t="t" r="r" b="b"/>
              <a:pathLst>
                <a:path w="320675" h="328930">
                  <a:moveTo>
                    <a:pt x="320533" y="328757"/>
                  </a:moveTo>
                  <a:lnTo>
                    <a:pt x="20787" y="328757"/>
                  </a:lnTo>
                  <a:lnTo>
                    <a:pt x="20787" y="299746"/>
                  </a:lnTo>
                  <a:lnTo>
                    <a:pt x="291522" y="299746"/>
                  </a:lnTo>
                  <a:lnTo>
                    <a:pt x="291522" y="29011"/>
                  </a:lnTo>
                  <a:lnTo>
                    <a:pt x="20787" y="29011"/>
                  </a:lnTo>
                  <a:lnTo>
                    <a:pt x="20787" y="0"/>
                  </a:lnTo>
                  <a:lnTo>
                    <a:pt x="320533" y="0"/>
                  </a:lnTo>
                  <a:lnTo>
                    <a:pt x="320533" y="328757"/>
                  </a:lnTo>
                  <a:close/>
                </a:path>
                <a:path w="320675" h="328930">
                  <a:moveTo>
                    <a:pt x="49798" y="299746"/>
                  </a:moveTo>
                  <a:lnTo>
                    <a:pt x="6285" y="299746"/>
                  </a:lnTo>
                  <a:lnTo>
                    <a:pt x="0" y="293460"/>
                  </a:lnTo>
                  <a:lnTo>
                    <a:pt x="0" y="277020"/>
                  </a:lnTo>
                  <a:lnTo>
                    <a:pt x="6285" y="270734"/>
                  </a:lnTo>
                  <a:lnTo>
                    <a:pt x="20787" y="270734"/>
                  </a:lnTo>
                  <a:lnTo>
                    <a:pt x="20787" y="251404"/>
                  </a:lnTo>
                  <a:lnTo>
                    <a:pt x="6285" y="251404"/>
                  </a:lnTo>
                  <a:lnTo>
                    <a:pt x="0" y="245118"/>
                  </a:lnTo>
                  <a:lnTo>
                    <a:pt x="0" y="228679"/>
                  </a:lnTo>
                  <a:lnTo>
                    <a:pt x="6285" y="222393"/>
                  </a:lnTo>
                  <a:lnTo>
                    <a:pt x="20787" y="222393"/>
                  </a:lnTo>
                  <a:lnTo>
                    <a:pt x="20787" y="203055"/>
                  </a:lnTo>
                  <a:lnTo>
                    <a:pt x="6285" y="203055"/>
                  </a:lnTo>
                  <a:lnTo>
                    <a:pt x="0" y="196769"/>
                  </a:lnTo>
                  <a:lnTo>
                    <a:pt x="0" y="180329"/>
                  </a:lnTo>
                  <a:lnTo>
                    <a:pt x="6285" y="174051"/>
                  </a:lnTo>
                  <a:lnTo>
                    <a:pt x="20787" y="174051"/>
                  </a:lnTo>
                  <a:lnTo>
                    <a:pt x="20787" y="154705"/>
                  </a:lnTo>
                  <a:lnTo>
                    <a:pt x="6285" y="154705"/>
                  </a:lnTo>
                  <a:lnTo>
                    <a:pt x="0" y="148427"/>
                  </a:lnTo>
                  <a:lnTo>
                    <a:pt x="0" y="131988"/>
                  </a:lnTo>
                  <a:lnTo>
                    <a:pt x="6285" y="125702"/>
                  </a:lnTo>
                  <a:lnTo>
                    <a:pt x="20787" y="125702"/>
                  </a:lnTo>
                  <a:lnTo>
                    <a:pt x="20787" y="106364"/>
                  </a:lnTo>
                  <a:lnTo>
                    <a:pt x="6285" y="106364"/>
                  </a:lnTo>
                  <a:lnTo>
                    <a:pt x="0" y="100078"/>
                  </a:lnTo>
                  <a:lnTo>
                    <a:pt x="0" y="83638"/>
                  </a:lnTo>
                  <a:lnTo>
                    <a:pt x="6285" y="77352"/>
                  </a:lnTo>
                  <a:lnTo>
                    <a:pt x="20787" y="77352"/>
                  </a:lnTo>
                  <a:lnTo>
                    <a:pt x="20787" y="58022"/>
                  </a:lnTo>
                  <a:lnTo>
                    <a:pt x="14501" y="58022"/>
                  </a:lnTo>
                  <a:lnTo>
                    <a:pt x="6766" y="57534"/>
                  </a:lnTo>
                  <a:lnTo>
                    <a:pt x="969" y="51248"/>
                  </a:lnTo>
                  <a:lnTo>
                    <a:pt x="1449" y="43513"/>
                  </a:lnTo>
                  <a:lnTo>
                    <a:pt x="1449" y="35777"/>
                  </a:lnTo>
                  <a:lnTo>
                    <a:pt x="6766" y="29491"/>
                  </a:lnTo>
                  <a:lnTo>
                    <a:pt x="14501" y="29011"/>
                  </a:lnTo>
                  <a:lnTo>
                    <a:pt x="49798" y="29011"/>
                  </a:lnTo>
                  <a:lnTo>
                    <a:pt x="49798" y="2997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62099" y="1853224"/>
              <a:ext cx="185646" cy="214649"/>
            </a:xfrm>
            <a:prstGeom prst="rect">
              <a:avLst/>
            </a:prstGeom>
          </p:spPr>
        </p:pic>
      </p:grpSp>
      <p:sp>
        <p:nvSpPr>
          <p:cNvPr id="15" name="object 15" descr=""/>
          <p:cNvSpPr txBox="1"/>
          <p:nvPr/>
        </p:nvSpPr>
        <p:spPr>
          <a:xfrm>
            <a:off x="3584471" y="2473033"/>
            <a:ext cx="1298575" cy="904875"/>
          </a:xfrm>
          <a:prstGeom prst="rect">
            <a:avLst/>
          </a:prstGeom>
        </p:spPr>
        <p:txBody>
          <a:bodyPr wrap="square" lIns="0" tIns="38100" rIns="0" bIns="0" rtlCol="0" vert="horz">
            <a:spAutoFit/>
          </a:bodyPr>
          <a:lstStyle/>
          <a:p>
            <a:pPr algn="ctr" marL="12065" marR="5080" indent="-635">
              <a:lnSpc>
                <a:spcPts val="1989"/>
              </a:lnSpc>
              <a:spcBef>
                <a:spcPts val="300"/>
              </a:spcBef>
            </a:pPr>
            <a:r>
              <a:rPr dirty="0" sz="1800" spc="-10" b="1">
                <a:latin typeface="Times New Roman"/>
                <a:cs typeface="Times New Roman"/>
              </a:rPr>
              <a:t>Indirect </a:t>
            </a:r>
            <a:r>
              <a:rPr dirty="0" sz="1800" spc="-10" b="1">
                <a:solidFill>
                  <a:srgbClr val="F16629"/>
                </a:solidFill>
                <a:latin typeface="Times New Roman"/>
                <a:cs typeface="Times New Roman"/>
              </a:rPr>
              <a:t>Competitors</a:t>
            </a:r>
            <a:endParaRPr sz="18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235"/>
              </a:spcBef>
            </a:pPr>
            <a:r>
              <a:rPr dirty="0" sz="1250" spc="35">
                <a:latin typeface="Times New Roman"/>
                <a:cs typeface="Times New Roman"/>
              </a:rPr>
              <a:t>ClickUp</a:t>
            </a:r>
            <a:endParaRPr sz="1250">
              <a:latin typeface="Times New Roman"/>
              <a:cs typeface="Times New Roman"/>
            </a:endParaRPr>
          </a:p>
        </p:txBody>
      </p:sp>
      <p:grpSp>
        <p:nvGrpSpPr>
          <p:cNvPr id="16" name="object 16" descr=""/>
          <p:cNvGrpSpPr/>
          <p:nvPr/>
        </p:nvGrpSpPr>
        <p:grpSpPr>
          <a:xfrm>
            <a:off x="5449567" y="1541215"/>
            <a:ext cx="2165985" cy="3827145"/>
            <a:chOff x="5449567" y="1541215"/>
            <a:chExt cx="2165985" cy="3827145"/>
          </a:xfrm>
        </p:grpSpPr>
        <p:sp>
          <p:nvSpPr>
            <p:cNvPr id="17" name="object 17" descr=""/>
            <p:cNvSpPr/>
            <p:nvPr/>
          </p:nvSpPr>
          <p:spPr>
            <a:xfrm>
              <a:off x="5449567" y="1948335"/>
              <a:ext cx="2165985" cy="3420110"/>
            </a:xfrm>
            <a:custGeom>
              <a:avLst/>
              <a:gdLst/>
              <a:ahLst/>
              <a:cxnLst/>
              <a:rect l="l" t="t" r="r" b="b"/>
              <a:pathLst>
                <a:path w="2165984" h="3420110">
                  <a:moveTo>
                    <a:pt x="2165878" y="3419807"/>
                  </a:moveTo>
                  <a:lnTo>
                    <a:pt x="0" y="3419807"/>
                  </a:lnTo>
                  <a:lnTo>
                    <a:pt x="0" y="0"/>
                  </a:lnTo>
                  <a:lnTo>
                    <a:pt x="2165878" y="0"/>
                  </a:lnTo>
                  <a:lnTo>
                    <a:pt x="2165878" y="341980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6125375" y="1541220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4" h="814705">
                  <a:moveTo>
                    <a:pt x="814247" y="407123"/>
                  </a:moveTo>
                  <a:lnTo>
                    <a:pt x="812279" y="367220"/>
                  </a:lnTo>
                  <a:lnTo>
                    <a:pt x="806424" y="327698"/>
                  </a:lnTo>
                  <a:lnTo>
                    <a:pt x="796709" y="288937"/>
                  </a:lnTo>
                  <a:lnTo>
                    <a:pt x="783259" y="251320"/>
                  </a:lnTo>
                  <a:lnTo>
                    <a:pt x="766165" y="215201"/>
                  </a:lnTo>
                  <a:lnTo>
                    <a:pt x="745629" y="180936"/>
                  </a:lnTo>
                  <a:lnTo>
                    <a:pt x="721829" y="148844"/>
                  </a:lnTo>
                  <a:lnTo>
                    <a:pt x="695007" y="119240"/>
                  </a:lnTo>
                  <a:lnTo>
                    <a:pt x="665403" y="92417"/>
                  </a:lnTo>
                  <a:lnTo>
                    <a:pt x="633310" y="68618"/>
                  </a:lnTo>
                  <a:lnTo>
                    <a:pt x="599033" y="48069"/>
                  </a:lnTo>
                  <a:lnTo>
                    <a:pt x="562927" y="30988"/>
                  </a:lnTo>
                  <a:lnTo>
                    <a:pt x="525310" y="17526"/>
                  </a:lnTo>
                  <a:lnTo>
                    <a:pt x="486549" y="7823"/>
                  </a:lnTo>
                  <a:lnTo>
                    <a:pt x="447027" y="1955"/>
                  </a:lnTo>
                  <a:lnTo>
                    <a:pt x="407123" y="0"/>
                  </a:lnTo>
                  <a:lnTo>
                    <a:pt x="397129" y="127"/>
                  </a:lnTo>
                  <a:lnTo>
                    <a:pt x="357289" y="3060"/>
                  </a:lnTo>
                  <a:lnTo>
                    <a:pt x="317919" y="9893"/>
                  </a:lnTo>
                  <a:lnTo>
                    <a:pt x="279412" y="20548"/>
                  </a:lnTo>
                  <a:lnTo>
                    <a:pt x="242138" y="34925"/>
                  </a:lnTo>
                  <a:lnTo>
                    <a:pt x="206451" y="52895"/>
                  </a:lnTo>
                  <a:lnTo>
                    <a:pt x="172694" y="74269"/>
                  </a:lnTo>
                  <a:lnTo>
                    <a:pt x="141198" y="98844"/>
                  </a:lnTo>
                  <a:lnTo>
                    <a:pt x="112268" y="126403"/>
                  </a:lnTo>
                  <a:lnTo>
                    <a:pt x="86169" y="156654"/>
                  </a:lnTo>
                  <a:lnTo>
                    <a:pt x="63169" y="189318"/>
                  </a:lnTo>
                  <a:lnTo>
                    <a:pt x="43472" y="224078"/>
                  </a:lnTo>
                  <a:lnTo>
                    <a:pt x="27279" y="260604"/>
                  </a:lnTo>
                  <a:lnTo>
                    <a:pt x="14757" y="298538"/>
                  </a:lnTo>
                  <a:lnTo>
                    <a:pt x="5994" y="337527"/>
                  </a:lnTo>
                  <a:lnTo>
                    <a:pt x="1104" y="377177"/>
                  </a:lnTo>
                  <a:lnTo>
                    <a:pt x="0" y="407123"/>
                  </a:lnTo>
                  <a:lnTo>
                    <a:pt x="127" y="417118"/>
                  </a:lnTo>
                  <a:lnTo>
                    <a:pt x="3060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37" y="572109"/>
                  </a:lnTo>
                  <a:lnTo>
                    <a:pt x="52895" y="607796"/>
                  </a:lnTo>
                  <a:lnTo>
                    <a:pt x="74269" y="641540"/>
                  </a:lnTo>
                  <a:lnTo>
                    <a:pt x="98856" y="673049"/>
                  </a:lnTo>
                  <a:lnTo>
                    <a:pt x="126403" y="701979"/>
                  </a:lnTo>
                  <a:lnTo>
                    <a:pt x="156654" y="728078"/>
                  </a:lnTo>
                  <a:lnTo>
                    <a:pt x="189318" y="751078"/>
                  </a:lnTo>
                  <a:lnTo>
                    <a:pt x="224078" y="770775"/>
                  </a:lnTo>
                  <a:lnTo>
                    <a:pt x="260604" y="786955"/>
                  </a:lnTo>
                  <a:lnTo>
                    <a:pt x="298538" y="799490"/>
                  </a:lnTo>
                  <a:lnTo>
                    <a:pt x="337527" y="808253"/>
                  </a:lnTo>
                  <a:lnTo>
                    <a:pt x="377177" y="813142"/>
                  </a:lnTo>
                  <a:lnTo>
                    <a:pt x="407123" y="814235"/>
                  </a:lnTo>
                  <a:lnTo>
                    <a:pt x="417118" y="814120"/>
                  </a:lnTo>
                  <a:lnTo>
                    <a:pt x="456958" y="811174"/>
                  </a:lnTo>
                  <a:lnTo>
                    <a:pt x="496328" y="804341"/>
                  </a:lnTo>
                  <a:lnTo>
                    <a:pt x="534835" y="793686"/>
                  </a:lnTo>
                  <a:lnTo>
                    <a:pt x="572109" y="779310"/>
                  </a:lnTo>
                  <a:lnTo>
                    <a:pt x="607796" y="761352"/>
                  </a:lnTo>
                  <a:lnTo>
                    <a:pt x="641553" y="739978"/>
                  </a:lnTo>
                  <a:lnTo>
                    <a:pt x="673049" y="715391"/>
                  </a:lnTo>
                  <a:lnTo>
                    <a:pt x="701979" y="687844"/>
                  </a:lnTo>
                  <a:lnTo>
                    <a:pt x="728078" y="657593"/>
                  </a:lnTo>
                  <a:lnTo>
                    <a:pt x="751078" y="624928"/>
                  </a:lnTo>
                  <a:lnTo>
                    <a:pt x="770775" y="590169"/>
                  </a:lnTo>
                  <a:lnTo>
                    <a:pt x="786968" y="553643"/>
                  </a:lnTo>
                  <a:lnTo>
                    <a:pt x="799503" y="515696"/>
                  </a:lnTo>
                  <a:lnTo>
                    <a:pt x="808253" y="476719"/>
                  </a:lnTo>
                  <a:lnTo>
                    <a:pt x="813142" y="437070"/>
                  </a:lnTo>
                  <a:lnTo>
                    <a:pt x="814247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6374219" y="1746046"/>
              <a:ext cx="357505" cy="377825"/>
            </a:xfrm>
            <a:custGeom>
              <a:avLst/>
              <a:gdLst/>
              <a:ahLst/>
              <a:cxnLst/>
              <a:rect l="l" t="t" r="r" b="b"/>
              <a:pathLst>
                <a:path w="357504" h="377825">
                  <a:moveTo>
                    <a:pt x="122923" y="231584"/>
                  </a:moveTo>
                  <a:lnTo>
                    <a:pt x="119583" y="217017"/>
                  </a:lnTo>
                  <a:lnTo>
                    <a:pt x="116967" y="211759"/>
                  </a:lnTo>
                  <a:lnTo>
                    <a:pt x="112890" y="203542"/>
                  </a:lnTo>
                  <a:lnTo>
                    <a:pt x="102844" y="192176"/>
                  </a:lnTo>
                  <a:lnTo>
                    <a:pt x="90525" y="183654"/>
                  </a:lnTo>
                  <a:lnTo>
                    <a:pt x="88226" y="182778"/>
                  </a:lnTo>
                  <a:lnTo>
                    <a:pt x="88226" y="238353"/>
                  </a:lnTo>
                  <a:lnTo>
                    <a:pt x="86118" y="248627"/>
                  </a:lnTo>
                  <a:lnTo>
                    <a:pt x="80378" y="257086"/>
                  </a:lnTo>
                  <a:lnTo>
                    <a:pt x="71907" y="262826"/>
                  </a:lnTo>
                  <a:lnTo>
                    <a:pt x="61633" y="264947"/>
                  </a:lnTo>
                  <a:lnTo>
                    <a:pt x="51371" y="262826"/>
                  </a:lnTo>
                  <a:lnTo>
                    <a:pt x="42913" y="257086"/>
                  </a:lnTo>
                  <a:lnTo>
                    <a:pt x="37172" y="248627"/>
                  </a:lnTo>
                  <a:lnTo>
                    <a:pt x="35052" y="238353"/>
                  </a:lnTo>
                  <a:lnTo>
                    <a:pt x="37172" y="228079"/>
                  </a:lnTo>
                  <a:lnTo>
                    <a:pt x="42913" y="219621"/>
                  </a:lnTo>
                  <a:lnTo>
                    <a:pt x="51371" y="213880"/>
                  </a:lnTo>
                  <a:lnTo>
                    <a:pt x="61633" y="211759"/>
                  </a:lnTo>
                  <a:lnTo>
                    <a:pt x="71907" y="213880"/>
                  </a:lnTo>
                  <a:lnTo>
                    <a:pt x="80378" y="219621"/>
                  </a:lnTo>
                  <a:lnTo>
                    <a:pt x="86118" y="228079"/>
                  </a:lnTo>
                  <a:lnTo>
                    <a:pt x="88226" y="238353"/>
                  </a:lnTo>
                  <a:lnTo>
                    <a:pt x="88226" y="182778"/>
                  </a:lnTo>
                  <a:lnTo>
                    <a:pt x="76581" y="178320"/>
                  </a:lnTo>
                  <a:lnTo>
                    <a:pt x="61633" y="176466"/>
                  </a:lnTo>
                  <a:lnTo>
                    <a:pt x="46697" y="178320"/>
                  </a:lnTo>
                  <a:lnTo>
                    <a:pt x="10401" y="203542"/>
                  </a:lnTo>
                  <a:lnTo>
                    <a:pt x="0" y="231584"/>
                  </a:lnTo>
                  <a:lnTo>
                    <a:pt x="88" y="238353"/>
                  </a:lnTo>
                  <a:lnTo>
                    <a:pt x="32143" y="322961"/>
                  </a:lnTo>
                  <a:lnTo>
                    <a:pt x="56324" y="373722"/>
                  </a:lnTo>
                  <a:lnTo>
                    <a:pt x="61633" y="377583"/>
                  </a:lnTo>
                  <a:lnTo>
                    <a:pt x="65506" y="375653"/>
                  </a:lnTo>
                  <a:lnTo>
                    <a:pt x="91135" y="322961"/>
                  </a:lnTo>
                  <a:lnTo>
                    <a:pt x="117424" y="264947"/>
                  </a:lnTo>
                  <a:lnTo>
                    <a:pt x="122821" y="246507"/>
                  </a:lnTo>
                  <a:lnTo>
                    <a:pt x="122923" y="231584"/>
                  </a:lnTo>
                  <a:close/>
                </a:path>
                <a:path w="357504" h="377825">
                  <a:moveTo>
                    <a:pt x="129324" y="348094"/>
                  </a:moveTo>
                  <a:lnTo>
                    <a:pt x="100317" y="348094"/>
                  </a:lnTo>
                  <a:lnTo>
                    <a:pt x="100317" y="377101"/>
                  </a:lnTo>
                  <a:lnTo>
                    <a:pt x="129324" y="377101"/>
                  </a:lnTo>
                  <a:lnTo>
                    <a:pt x="129324" y="348094"/>
                  </a:lnTo>
                  <a:close/>
                </a:path>
                <a:path w="357504" h="377825">
                  <a:moveTo>
                    <a:pt x="178638" y="376618"/>
                  </a:moveTo>
                  <a:lnTo>
                    <a:pt x="177673" y="347611"/>
                  </a:lnTo>
                  <a:lnTo>
                    <a:pt x="171030" y="347891"/>
                  </a:lnTo>
                  <a:lnTo>
                    <a:pt x="164134" y="348030"/>
                  </a:lnTo>
                  <a:lnTo>
                    <a:pt x="149148" y="348094"/>
                  </a:lnTo>
                  <a:lnTo>
                    <a:pt x="149148" y="377101"/>
                  </a:lnTo>
                  <a:lnTo>
                    <a:pt x="164439" y="377037"/>
                  </a:lnTo>
                  <a:lnTo>
                    <a:pt x="171653" y="376897"/>
                  </a:lnTo>
                  <a:lnTo>
                    <a:pt x="178638" y="376618"/>
                  </a:lnTo>
                  <a:close/>
                </a:path>
                <a:path w="357504" h="377825">
                  <a:moveTo>
                    <a:pt x="191693" y="194830"/>
                  </a:moveTo>
                  <a:lnTo>
                    <a:pt x="173799" y="172123"/>
                  </a:lnTo>
                  <a:lnTo>
                    <a:pt x="166154" y="179057"/>
                  </a:lnTo>
                  <a:lnTo>
                    <a:pt x="160083" y="187350"/>
                  </a:lnTo>
                  <a:lnTo>
                    <a:pt x="155930" y="196735"/>
                  </a:lnTo>
                  <a:lnTo>
                    <a:pt x="153987" y="206933"/>
                  </a:lnTo>
                  <a:lnTo>
                    <a:pt x="182981" y="208864"/>
                  </a:lnTo>
                  <a:lnTo>
                    <a:pt x="182981" y="202095"/>
                  </a:lnTo>
                  <a:lnTo>
                    <a:pt x="191693" y="194830"/>
                  </a:lnTo>
                  <a:close/>
                </a:path>
                <a:path w="357504" h="377825">
                  <a:moveTo>
                    <a:pt x="201841" y="229641"/>
                  </a:moveTo>
                  <a:lnTo>
                    <a:pt x="195554" y="227711"/>
                  </a:lnTo>
                  <a:lnTo>
                    <a:pt x="189268" y="223850"/>
                  </a:lnTo>
                  <a:lnTo>
                    <a:pt x="184924" y="218528"/>
                  </a:lnTo>
                  <a:lnTo>
                    <a:pt x="161226" y="234962"/>
                  </a:lnTo>
                  <a:lnTo>
                    <a:pt x="167551" y="241757"/>
                  </a:lnTo>
                  <a:lnTo>
                    <a:pt x="174764" y="247599"/>
                  </a:lnTo>
                  <a:lnTo>
                    <a:pt x="182714" y="252437"/>
                  </a:lnTo>
                  <a:lnTo>
                    <a:pt x="191211" y="256235"/>
                  </a:lnTo>
                  <a:lnTo>
                    <a:pt x="201841" y="229641"/>
                  </a:lnTo>
                  <a:close/>
                </a:path>
                <a:path w="357504" h="377825">
                  <a:moveTo>
                    <a:pt x="227469" y="373722"/>
                  </a:moveTo>
                  <a:lnTo>
                    <a:pt x="224574" y="344716"/>
                  </a:lnTo>
                  <a:lnTo>
                    <a:pt x="218147" y="345351"/>
                  </a:lnTo>
                  <a:lnTo>
                    <a:pt x="211277" y="345859"/>
                  </a:lnTo>
                  <a:lnTo>
                    <a:pt x="196532" y="346646"/>
                  </a:lnTo>
                  <a:lnTo>
                    <a:pt x="197980" y="375653"/>
                  </a:lnTo>
                  <a:lnTo>
                    <a:pt x="213448" y="374865"/>
                  </a:lnTo>
                  <a:lnTo>
                    <a:pt x="220687" y="374357"/>
                  </a:lnTo>
                  <a:lnTo>
                    <a:pt x="227469" y="373722"/>
                  </a:lnTo>
                  <a:close/>
                </a:path>
                <a:path w="357504" h="377825">
                  <a:moveTo>
                    <a:pt x="230365" y="178892"/>
                  </a:moveTo>
                  <a:lnTo>
                    <a:pt x="223596" y="150837"/>
                  </a:lnTo>
                  <a:lnTo>
                    <a:pt x="215988" y="152844"/>
                  </a:lnTo>
                  <a:lnTo>
                    <a:pt x="208432" y="155194"/>
                  </a:lnTo>
                  <a:lnTo>
                    <a:pt x="200964" y="157911"/>
                  </a:lnTo>
                  <a:lnTo>
                    <a:pt x="193624" y="160997"/>
                  </a:lnTo>
                  <a:lnTo>
                    <a:pt x="205232" y="187591"/>
                  </a:lnTo>
                  <a:lnTo>
                    <a:pt x="211404" y="185140"/>
                  </a:lnTo>
                  <a:lnTo>
                    <a:pt x="217614" y="182880"/>
                  </a:lnTo>
                  <a:lnTo>
                    <a:pt x="223926" y="180784"/>
                  </a:lnTo>
                  <a:lnTo>
                    <a:pt x="230365" y="178892"/>
                  </a:lnTo>
                  <a:close/>
                </a:path>
                <a:path w="357504" h="377825">
                  <a:moveTo>
                    <a:pt x="246316" y="242214"/>
                  </a:moveTo>
                  <a:lnTo>
                    <a:pt x="238582" y="240284"/>
                  </a:lnTo>
                  <a:lnTo>
                    <a:pt x="231813" y="238353"/>
                  </a:lnTo>
                  <a:lnTo>
                    <a:pt x="225044" y="236905"/>
                  </a:lnTo>
                  <a:lnTo>
                    <a:pt x="218757" y="234962"/>
                  </a:lnTo>
                  <a:lnTo>
                    <a:pt x="211023" y="263004"/>
                  </a:lnTo>
                  <a:lnTo>
                    <a:pt x="217792" y="264947"/>
                  </a:lnTo>
                  <a:lnTo>
                    <a:pt x="225044" y="266395"/>
                  </a:lnTo>
                  <a:lnTo>
                    <a:pt x="231813" y="268325"/>
                  </a:lnTo>
                  <a:lnTo>
                    <a:pt x="239547" y="270256"/>
                  </a:lnTo>
                  <a:lnTo>
                    <a:pt x="246316" y="242214"/>
                  </a:lnTo>
                  <a:close/>
                </a:path>
                <a:path w="357504" h="377825">
                  <a:moveTo>
                    <a:pt x="275805" y="172123"/>
                  </a:moveTo>
                  <a:lnTo>
                    <a:pt x="273392" y="143103"/>
                  </a:lnTo>
                  <a:lnTo>
                    <a:pt x="267627" y="143649"/>
                  </a:lnTo>
                  <a:lnTo>
                    <a:pt x="260578" y="144500"/>
                  </a:lnTo>
                  <a:lnTo>
                    <a:pt x="252450" y="145630"/>
                  </a:lnTo>
                  <a:lnTo>
                    <a:pt x="243420" y="146977"/>
                  </a:lnTo>
                  <a:lnTo>
                    <a:pt x="248259" y="175501"/>
                  </a:lnTo>
                  <a:lnTo>
                    <a:pt x="256984" y="174218"/>
                  </a:lnTo>
                  <a:lnTo>
                    <a:pt x="264756" y="173266"/>
                  </a:lnTo>
                  <a:lnTo>
                    <a:pt x="275805" y="172123"/>
                  </a:lnTo>
                  <a:close/>
                </a:path>
                <a:path w="357504" h="377825">
                  <a:moveTo>
                    <a:pt x="277749" y="365506"/>
                  </a:moveTo>
                  <a:lnTo>
                    <a:pt x="270014" y="337464"/>
                  </a:lnTo>
                  <a:lnTo>
                    <a:pt x="263474" y="339102"/>
                  </a:lnTo>
                  <a:lnTo>
                    <a:pt x="256895" y="340487"/>
                  </a:lnTo>
                  <a:lnTo>
                    <a:pt x="250228" y="341668"/>
                  </a:lnTo>
                  <a:lnTo>
                    <a:pt x="243420" y="342773"/>
                  </a:lnTo>
                  <a:lnTo>
                    <a:pt x="247777" y="371297"/>
                  </a:lnTo>
                  <a:lnTo>
                    <a:pt x="255308" y="370116"/>
                  </a:lnTo>
                  <a:lnTo>
                    <a:pt x="262763" y="368769"/>
                  </a:lnTo>
                  <a:lnTo>
                    <a:pt x="270205" y="367220"/>
                  </a:lnTo>
                  <a:lnTo>
                    <a:pt x="277749" y="365506"/>
                  </a:lnTo>
                  <a:close/>
                </a:path>
                <a:path w="357504" h="377825">
                  <a:moveTo>
                    <a:pt x="295630" y="259143"/>
                  </a:moveTo>
                  <a:lnTo>
                    <a:pt x="288582" y="255689"/>
                  </a:lnTo>
                  <a:lnTo>
                    <a:pt x="281254" y="252615"/>
                  </a:lnTo>
                  <a:lnTo>
                    <a:pt x="273748" y="249897"/>
                  </a:lnTo>
                  <a:lnTo>
                    <a:pt x="266141" y="247535"/>
                  </a:lnTo>
                  <a:lnTo>
                    <a:pt x="257924" y="275094"/>
                  </a:lnTo>
                  <a:lnTo>
                    <a:pt x="264083" y="277088"/>
                  </a:lnTo>
                  <a:lnTo>
                    <a:pt x="270192" y="279387"/>
                  </a:lnTo>
                  <a:lnTo>
                    <a:pt x="276212" y="281965"/>
                  </a:lnTo>
                  <a:lnTo>
                    <a:pt x="282092" y="284759"/>
                  </a:lnTo>
                  <a:lnTo>
                    <a:pt x="295630" y="259143"/>
                  </a:lnTo>
                  <a:close/>
                </a:path>
                <a:path w="357504" h="377825">
                  <a:moveTo>
                    <a:pt x="327533" y="334073"/>
                  </a:moveTo>
                  <a:lnTo>
                    <a:pt x="301917" y="320052"/>
                  </a:lnTo>
                  <a:lnTo>
                    <a:pt x="298056" y="325374"/>
                  </a:lnTo>
                  <a:lnTo>
                    <a:pt x="292735" y="329717"/>
                  </a:lnTo>
                  <a:lnTo>
                    <a:pt x="286448" y="331647"/>
                  </a:lnTo>
                  <a:lnTo>
                    <a:pt x="298056" y="358241"/>
                  </a:lnTo>
                  <a:lnTo>
                    <a:pt x="306743" y="353987"/>
                  </a:lnTo>
                  <a:lnTo>
                    <a:pt x="314604" y="348513"/>
                  </a:lnTo>
                  <a:lnTo>
                    <a:pt x="321576" y="341858"/>
                  </a:lnTo>
                  <a:lnTo>
                    <a:pt x="327533" y="334073"/>
                  </a:lnTo>
                  <a:close/>
                </a:path>
                <a:path w="357504" h="377825">
                  <a:moveTo>
                    <a:pt x="330923" y="306997"/>
                  </a:moveTo>
                  <a:lnTo>
                    <a:pt x="329031" y="297497"/>
                  </a:lnTo>
                  <a:lnTo>
                    <a:pt x="325602" y="288632"/>
                  </a:lnTo>
                  <a:lnTo>
                    <a:pt x="320725" y="280479"/>
                  </a:lnTo>
                  <a:lnTo>
                    <a:pt x="314490" y="273164"/>
                  </a:lnTo>
                  <a:lnTo>
                    <a:pt x="294182" y="293471"/>
                  </a:lnTo>
                  <a:lnTo>
                    <a:pt x="298538" y="297815"/>
                  </a:lnTo>
                  <a:lnTo>
                    <a:pt x="301434" y="304101"/>
                  </a:lnTo>
                  <a:lnTo>
                    <a:pt x="302399" y="310388"/>
                  </a:lnTo>
                  <a:lnTo>
                    <a:pt x="330923" y="306997"/>
                  </a:lnTo>
                  <a:close/>
                </a:path>
                <a:path w="357504" h="377825">
                  <a:moveTo>
                    <a:pt x="357098" y="44246"/>
                  </a:moveTo>
                  <a:lnTo>
                    <a:pt x="331406" y="5803"/>
                  </a:lnTo>
                  <a:lnTo>
                    <a:pt x="329476" y="5067"/>
                  </a:lnTo>
                  <a:lnTo>
                    <a:pt x="329476" y="50279"/>
                  </a:lnTo>
                  <a:lnTo>
                    <a:pt x="327787" y="58508"/>
                  </a:lnTo>
                  <a:lnTo>
                    <a:pt x="323189" y="65278"/>
                  </a:lnTo>
                  <a:lnTo>
                    <a:pt x="316420" y="69862"/>
                  </a:lnTo>
                  <a:lnTo>
                    <a:pt x="308203" y="71564"/>
                  </a:lnTo>
                  <a:lnTo>
                    <a:pt x="299986" y="69862"/>
                  </a:lnTo>
                  <a:lnTo>
                    <a:pt x="293217" y="65278"/>
                  </a:lnTo>
                  <a:lnTo>
                    <a:pt x="288620" y="58508"/>
                  </a:lnTo>
                  <a:lnTo>
                    <a:pt x="286931" y="50279"/>
                  </a:lnTo>
                  <a:lnTo>
                    <a:pt x="288620" y="42062"/>
                  </a:lnTo>
                  <a:lnTo>
                    <a:pt x="293217" y="35306"/>
                  </a:lnTo>
                  <a:lnTo>
                    <a:pt x="299986" y="30708"/>
                  </a:lnTo>
                  <a:lnTo>
                    <a:pt x="308203" y="29019"/>
                  </a:lnTo>
                  <a:lnTo>
                    <a:pt x="316420" y="30708"/>
                  </a:lnTo>
                  <a:lnTo>
                    <a:pt x="323189" y="35306"/>
                  </a:lnTo>
                  <a:lnTo>
                    <a:pt x="327787" y="42062"/>
                  </a:lnTo>
                  <a:lnTo>
                    <a:pt x="329476" y="50279"/>
                  </a:lnTo>
                  <a:lnTo>
                    <a:pt x="329476" y="5067"/>
                  </a:lnTo>
                  <a:lnTo>
                    <a:pt x="320255" y="1498"/>
                  </a:lnTo>
                  <a:lnTo>
                    <a:pt x="308203" y="0"/>
                  </a:lnTo>
                  <a:lnTo>
                    <a:pt x="296138" y="1498"/>
                  </a:lnTo>
                  <a:lnTo>
                    <a:pt x="261581" y="32550"/>
                  </a:lnTo>
                  <a:lnTo>
                    <a:pt x="258826" y="44246"/>
                  </a:lnTo>
                  <a:lnTo>
                    <a:pt x="258889" y="56299"/>
                  </a:lnTo>
                  <a:lnTo>
                    <a:pt x="284518" y="117970"/>
                  </a:lnTo>
                  <a:lnTo>
                    <a:pt x="303847" y="159067"/>
                  </a:lnTo>
                  <a:lnTo>
                    <a:pt x="308203" y="162445"/>
                  </a:lnTo>
                  <a:lnTo>
                    <a:pt x="310134" y="160997"/>
                  </a:lnTo>
                  <a:lnTo>
                    <a:pt x="311111" y="160515"/>
                  </a:lnTo>
                  <a:lnTo>
                    <a:pt x="331419" y="117970"/>
                  </a:lnTo>
                  <a:lnTo>
                    <a:pt x="352590" y="71564"/>
                  </a:lnTo>
                  <a:lnTo>
                    <a:pt x="357035" y="56299"/>
                  </a:lnTo>
                  <a:lnTo>
                    <a:pt x="357098" y="442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0" name="object 20" descr=""/>
          <p:cNvSpPr txBox="1"/>
          <p:nvPr/>
        </p:nvSpPr>
        <p:spPr>
          <a:xfrm>
            <a:off x="5706711" y="2473033"/>
            <a:ext cx="1645920" cy="1336675"/>
          </a:xfrm>
          <a:prstGeom prst="rect">
            <a:avLst/>
          </a:prstGeom>
        </p:spPr>
        <p:txBody>
          <a:bodyPr wrap="square" lIns="0" tIns="38100" rIns="0" bIns="0" rtlCol="0" vert="horz">
            <a:spAutoFit/>
          </a:bodyPr>
          <a:lstStyle/>
          <a:p>
            <a:pPr algn="ctr" marL="186055" marR="178435" indent="-635">
              <a:lnSpc>
                <a:spcPts val="1989"/>
              </a:lnSpc>
              <a:spcBef>
                <a:spcPts val="300"/>
              </a:spcBef>
            </a:pPr>
            <a:r>
              <a:rPr dirty="0" sz="1800" spc="-10" b="1">
                <a:latin typeface="Times New Roman"/>
                <a:cs typeface="Times New Roman"/>
              </a:rPr>
              <a:t>Direct </a:t>
            </a:r>
            <a:r>
              <a:rPr dirty="0" sz="1800" spc="-10" b="1">
                <a:solidFill>
                  <a:srgbClr val="F16629"/>
                </a:solidFill>
                <a:latin typeface="Times New Roman"/>
                <a:cs typeface="Times New Roman"/>
              </a:rPr>
              <a:t>Competitors Globally</a:t>
            </a:r>
            <a:endParaRPr sz="1800">
              <a:latin typeface="Times New Roman"/>
              <a:cs typeface="Times New Roman"/>
            </a:endParaRPr>
          </a:p>
          <a:p>
            <a:pPr algn="ctr" marL="12700" marR="5080">
              <a:lnSpc>
                <a:spcPts val="1410"/>
              </a:lnSpc>
              <a:spcBef>
                <a:spcPts val="1355"/>
              </a:spcBef>
            </a:pPr>
            <a:r>
              <a:rPr dirty="0" sz="1250" spc="45">
                <a:latin typeface="Times New Roman"/>
                <a:cs typeface="Times New Roman"/>
              </a:rPr>
              <a:t>Autodesk</a:t>
            </a:r>
            <a:r>
              <a:rPr dirty="0" sz="1250" spc="110">
                <a:latin typeface="Times New Roman"/>
                <a:cs typeface="Times New Roman"/>
              </a:rPr>
              <a:t> </a:t>
            </a:r>
            <a:r>
              <a:rPr dirty="0" sz="1250" spc="35">
                <a:latin typeface="Times New Roman"/>
                <a:cs typeface="Times New Roman"/>
              </a:rPr>
              <a:t>Construction </a:t>
            </a:r>
            <a:r>
              <a:rPr dirty="0" sz="1250" spc="-10">
                <a:latin typeface="Times New Roman"/>
                <a:cs typeface="Times New Roman"/>
              </a:rPr>
              <a:t>Cloud</a:t>
            </a:r>
            <a:endParaRPr sz="1250">
              <a:latin typeface="Times New Roman"/>
              <a:cs typeface="Times New Roman"/>
            </a:endParaRPr>
          </a:p>
        </p:txBody>
      </p:sp>
      <p:grpSp>
        <p:nvGrpSpPr>
          <p:cNvPr id="21" name="object 21" descr=""/>
          <p:cNvGrpSpPr/>
          <p:nvPr/>
        </p:nvGrpSpPr>
        <p:grpSpPr>
          <a:xfrm>
            <a:off x="7745724" y="1541215"/>
            <a:ext cx="2165985" cy="3827145"/>
            <a:chOff x="7745724" y="1541215"/>
            <a:chExt cx="2165985" cy="3827145"/>
          </a:xfrm>
        </p:grpSpPr>
        <p:sp>
          <p:nvSpPr>
            <p:cNvPr id="22" name="object 22" descr=""/>
            <p:cNvSpPr/>
            <p:nvPr/>
          </p:nvSpPr>
          <p:spPr>
            <a:xfrm>
              <a:off x="7745724" y="1948335"/>
              <a:ext cx="2165985" cy="3420110"/>
            </a:xfrm>
            <a:custGeom>
              <a:avLst/>
              <a:gdLst/>
              <a:ahLst/>
              <a:cxnLst/>
              <a:rect l="l" t="t" r="r" b="b"/>
              <a:pathLst>
                <a:path w="2165984" h="3420110">
                  <a:moveTo>
                    <a:pt x="2165878" y="3419807"/>
                  </a:moveTo>
                  <a:lnTo>
                    <a:pt x="0" y="3419807"/>
                  </a:lnTo>
                  <a:lnTo>
                    <a:pt x="0" y="0"/>
                  </a:lnTo>
                  <a:lnTo>
                    <a:pt x="2165878" y="0"/>
                  </a:lnTo>
                  <a:lnTo>
                    <a:pt x="2165878" y="341980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8421535" y="1541220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4" h="814705">
                  <a:moveTo>
                    <a:pt x="814247" y="407123"/>
                  </a:moveTo>
                  <a:lnTo>
                    <a:pt x="812279" y="367220"/>
                  </a:lnTo>
                  <a:lnTo>
                    <a:pt x="806424" y="327698"/>
                  </a:lnTo>
                  <a:lnTo>
                    <a:pt x="796709" y="288937"/>
                  </a:lnTo>
                  <a:lnTo>
                    <a:pt x="783247" y="251320"/>
                  </a:lnTo>
                  <a:lnTo>
                    <a:pt x="766165" y="215201"/>
                  </a:lnTo>
                  <a:lnTo>
                    <a:pt x="745629" y="180936"/>
                  </a:lnTo>
                  <a:lnTo>
                    <a:pt x="721829" y="148844"/>
                  </a:lnTo>
                  <a:lnTo>
                    <a:pt x="694994" y="119240"/>
                  </a:lnTo>
                  <a:lnTo>
                    <a:pt x="665391" y="92417"/>
                  </a:lnTo>
                  <a:lnTo>
                    <a:pt x="633298" y="68618"/>
                  </a:lnTo>
                  <a:lnTo>
                    <a:pt x="599033" y="48069"/>
                  </a:lnTo>
                  <a:lnTo>
                    <a:pt x="562914" y="30988"/>
                  </a:lnTo>
                  <a:lnTo>
                    <a:pt x="525297" y="17526"/>
                  </a:lnTo>
                  <a:lnTo>
                    <a:pt x="486549" y="7823"/>
                  </a:lnTo>
                  <a:lnTo>
                    <a:pt x="447027" y="1955"/>
                  </a:lnTo>
                  <a:lnTo>
                    <a:pt x="407123" y="0"/>
                  </a:lnTo>
                  <a:lnTo>
                    <a:pt x="397129" y="127"/>
                  </a:lnTo>
                  <a:lnTo>
                    <a:pt x="357289" y="3060"/>
                  </a:lnTo>
                  <a:lnTo>
                    <a:pt x="317919" y="9893"/>
                  </a:lnTo>
                  <a:lnTo>
                    <a:pt x="279412" y="20548"/>
                  </a:lnTo>
                  <a:lnTo>
                    <a:pt x="242138" y="34925"/>
                  </a:lnTo>
                  <a:lnTo>
                    <a:pt x="206451" y="52895"/>
                  </a:lnTo>
                  <a:lnTo>
                    <a:pt x="172694" y="74269"/>
                  </a:lnTo>
                  <a:lnTo>
                    <a:pt x="141198" y="98844"/>
                  </a:lnTo>
                  <a:lnTo>
                    <a:pt x="112268" y="126403"/>
                  </a:lnTo>
                  <a:lnTo>
                    <a:pt x="86169" y="156654"/>
                  </a:lnTo>
                  <a:lnTo>
                    <a:pt x="63157" y="189318"/>
                  </a:lnTo>
                  <a:lnTo>
                    <a:pt x="43472" y="224078"/>
                  </a:lnTo>
                  <a:lnTo>
                    <a:pt x="27279" y="260604"/>
                  </a:lnTo>
                  <a:lnTo>
                    <a:pt x="14744" y="298538"/>
                  </a:lnTo>
                  <a:lnTo>
                    <a:pt x="5994" y="337527"/>
                  </a:lnTo>
                  <a:lnTo>
                    <a:pt x="1104" y="377177"/>
                  </a:lnTo>
                  <a:lnTo>
                    <a:pt x="0" y="407123"/>
                  </a:lnTo>
                  <a:lnTo>
                    <a:pt x="127" y="417118"/>
                  </a:lnTo>
                  <a:lnTo>
                    <a:pt x="3060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25" y="572109"/>
                  </a:lnTo>
                  <a:lnTo>
                    <a:pt x="52895" y="607796"/>
                  </a:lnTo>
                  <a:lnTo>
                    <a:pt x="74269" y="641540"/>
                  </a:lnTo>
                  <a:lnTo>
                    <a:pt x="98844" y="673049"/>
                  </a:lnTo>
                  <a:lnTo>
                    <a:pt x="126403" y="701979"/>
                  </a:lnTo>
                  <a:lnTo>
                    <a:pt x="156654" y="728078"/>
                  </a:lnTo>
                  <a:lnTo>
                    <a:pt x="189318" y="751078"/>
                  </a:lnTo>
                  <a:lnTo>
                    <a:pt x="224078" y="770775"/>
                  </a:lnTo>
                  <a:lnTo>
                    <a:pt x="260604" y="786955"/>
                  </a:lnTo>
                  <a:lnTo>
                    <a:pt x="298538" y="799490"/>
                  </a:lnTo>
                  <a:lnTo>
                    <a:pt x="337527" y="808253"/>
                  </a:lnTo>
                  <a:lnTo>
                    <a:pt x="377177" y="813142"/>
                  </a:lnTo>
                  <a:lnTo>
                    <a:pt x="407123" y="814235"/>
                  </a:lnTo>
                  <a:lnTo>
                    <a:pt x="417118" y="814120"/>
                  </a:lnTo>
                  <a:lnTo>
                    <a:pt x="456958" y="811174"/>
                  </a:lnTo>
                  <a:lnTo>
                    <a:pt x="496328" y="804341"/>
                  </a:lnTo>
                  <a:lnTo>
                    <a:pt x="534835" y="793686"/>
                  </a:lnTo>
                  <a:lnTo>
                    <a:pt x="572109" y="779310"/>
                  </a:lnTo>
                  <a:lnTo>
                    <a:pt x="607796" y="761352"/>
                  </a:lnTo>
                  <a:lnTo>
                    <a:pt x="641540" y="739978"/>
                  </a:lnTo>
                  <a:lnTo>
                    <a:pt x="673049" y="715391"/>
                  </a:lnTo>
                  <a:lnTo>
                    <a:pt x="701979" y="687844"/>
                  </a:lnTo>
                  <a:lnTo>
                    <a:pt x="728078" y="657593"/>
                  </a:lnTo>
                  <a:lnTo>
                    <a:pt x="751078" y="624928"/>
                  </a:lnTo>
                  <a:lnTo>
                    <a:pt x="770775" y="590169"/>
                  </a:lnTo>
                  <a:lnTo>
                    <a:pt x="786955" y="553643"/>
                  </a:lnTo>
                  <a:lnTo>
                    <a:pt x="799490" y="515696"/>
                  </a:lnTo>
                  <a:lnTo>
                    <a:pt x="808253" y="476719"/>
                  </a:lnTo>
                  <a:lnTo>
                    <a:pt x="813142" y="437070"/>
                  </a:lnTo>
                  <a:lnTo>
                    <a:pt x="814247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8668421" y="1788027"/>
              <a:ext cx="320675" cy="328930"/>
            </a:xfrm>
            <a:custGeom>
              <a:avLst/>
              <a:gdLst/>
              <a:ahLst/>
              <a:cxnLst/>
              <a:rect l="l" t="t" r="r" b="b"/>
              <a:pathLst>
                <a:path w="320675" h="328930">
                  <a:moveTo>
                    <a:pt x="320566" y="328757"/>
                  </a:moveTo>
                  <a:lnTo>
                    <a:pt x="20844" y="328757"/>
                  </a:lnTo>
                  <a:lnTo>
                    <a:pt x="20844" y="299746"/>
                  </a:lnTo>
                  <a:lnTo>
                    <a:pt x="291498" y="299746"/>
                  </a:lnTo>
                  <a:lnTo>
                    <a:pt x="291498" y="29011"/>
                  </a:lnTo>
                  <a:lnTo>
                    <a:pt x="20844" y="29011"/>
                  </a:lnTo>
                  <a:lnTo>
                    <a:pt x="20844" y="0"/>
                  </a:lnTo>
                  <a:lnTo>
                    <a:pt x="320566" y="0"/>
                  </a:lnTo>
                  <a:lnTo>
                    <a:pt x="320566" y="328757"/>
                  </a:lnTo>
                  <a:close/>
                </a:path>
                <a:path w="320675" h="328930">
                  <a:moveTo>
                    <a:pt x="49831" y="299746"/>
                  </a:moveTo>
                  <a:lnTo>
                    <a:pt x="6269" y="299746"/>
                  </a:lnTo>
                  <a:lnTo>
                    <a:pt x="0" y="293460"/>
                  </a:lnTo>
                  <a:lnTo>
                    <a:pt x="0" y="277020"/>
                  </a:lnTo>
                  <a:lnTo>
                    <a:pt x="6269" y="270734"/>
                  </a:lnTo>
                  <a:lnTo>
                    <a:pt x="20844" y="270734"/>
                  </a:lnTo>
                  <a:lnTo>
                    <a:pt x="20844" y="251404"/>
                  </a:lnTo>
                  <a:lnTo>
                    <a:pt x="6269" y="251404"/>
                  </a:lnTo>
                  <a:lnTo>
                    <a:pt x="0" y="245118"/>
                  </a:lnTo>
                  <a:lnTo>
                    <a:pt x="0" y="228679"/>
                  </a:lnTo>
                  <a:lnTo>
                    <a:pt x="6269" y="222393"/>
                  </a:lnTo>
                  <a:lnTo>
                    <a:pt x="20844" y="222393"/>
                  </a:lnTo>
                  <a:lnTo>
                    <a:pt x="20844" y="203055"/>
                  </a:lnTo>
                  <a:lnTo>
                    <a:pt x="6269" y="203055"/>
                  </a:lnTo>
                  <a:lnTo>
                    <a:pt x="0" y="196769"/>
                  </a:lnTo>
                  <a:lnTo>
                    <a:pt x="0" y="180329"/>
                  </a:lnTo>
                  <a:lnTo>
                    <a:pt x="6269" y="174051"/>
                  </a:lnTo>
                  <a:lnTo>
                    <a:pt x="20844" y="174051"/>
                  </a:lnTo>
                  <a:lnTo>
                    <a:pt x="20844" y="154705"/>
                  </a:lnTo>
                  <a:lnTo>
                    <a:pt x="6269" y="154705"/>
                  </a:lnTo>
                  <a:lnTo>
                    <a:pt x="0" y="148427"/>
                  </a:lnTo>
                  <a:lnTo>
                    <a:pt x="0" y="131988"/>
                  </a:lnTo>
                  <a:lnTo>
                    <a:pt x="6269" y="125702"/>
                  </a:lnTo>
                  <a:lnTo>
                    <a:pt x="20844" y="125702"/>
                  </a:lnTo>
                  <a:lnTo>
                    <a:pt x="20844" y="106364"/>
                  </a:lnTo>
                  <a:lnTo>
                    <a:pt x="6269" y="106364"/>
                  </a:lnTo>
                  <a:lnTo>
                    <a:pt x="0" y="100078"/>
                  </a:lnTo>
                  <a:lnTo>
                    <a:pt x="0" y="83638"/>
                  </a:lnTo>
                  <a:lnTo>
                    <a:pt x="6269" y="77352"/>
                  </a:lnTo>
                  <a:lnTo>
                    <a:pt x="20844" y="77352"/>
                  </a:lnTo>
                  <a:lnTo>
                    <a:pt x="20844" y="58022"/>
                  </a:lnTo>
                  <a:lnTo>
                    <a:pt x="14493" y="58022"/>
                  </a:lnTo>
                  <a:lnTo>
                    <a:pt x="6758" y="57534"/>
                  </a:lnTo>
                  <a:lnTo>
                    <a:pt x="977" y="51248"/>
                  </a:lnTo>
                  <a:lnTo>
                    <a:pt x="1466" y="43513"/>
                  </a:lnTo>
                  <a:lnTo>
                    <a:pt x="1466" y="35777"/>
                  </a:lnTo>
                  <a:lnTo>
                    <a:pt x="6758" y="29491"/>
                  </a:lnTo>
                  <a:lnTo>
                    <a:pt x="14493" y="29011"/>
                  </a:lnTo>
                  <a:lnTo>
                    <a:pt x="49831" y="29011"/>
                  </a:lnTo>
                  <a:lnTo>
                    <a:pt x="49831" y="2997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5" name="object 2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746262" y="1845081"/>
              <a:ext cx="185647" cy="214649"/>
            </a:xfrm>
            <a:prstGeom prst="rect">
              <a:avLst/>
            </a:prstGeom>
          </p:spPr>
        </p:pic>
      </p:grpSp>
      <p:sp>
        <p:nvSpPr>
          <p:cNvPr id="26" name="object 26" descr=""/>
          <p:cNvSpPr txBox="1"/>
          <p:nvPr/>
        </p:nvSpPr>
        <p:spPr>
          <a:xfrm>
            <a:off x="8176785" y="2473033"/>
            <a:ext cx="1298575" cy="1157605"/>
          </a:xfrm>
          <a:prstGeom prst="rect">
            <a:avLst/>
          </a:prstGeom>
        </p:spPr>
        <p:txBody>
          <a:bodyPr wrap="square" lIns="0" tIns="38100" rIns="0" bIns="0" rtlCol="0" vert="horz">
            <a:spAutoFit/>
          </a:bodyPr>
          <a:lstStyle/>
          <a:p>
            <a:pPr algn="ctr" marL="12700" marR="5080" indent="-635">
              <a:lnSpc>
                <a:spcPts val="1989"/>
              </a:lnSpc>
              <a:spcBef>
                <a:spcPts val="300"/>
              </a:spcBef>
            </a:pPr>
            <a:r>
              <a:rPr dirty="0" sz="1800" spc="-10" b="1">
                <a:latin typeface="Times New Roman"/>
                <a:cs typeface="Times New Roman"/>
              </a:rPr>
              <a:t>Indirect </a:t>
            </a:r>
            <a:r>
              <a:rPr dirty="0" sz="1800" spc="-10" b="1">
                <a:solidFill>
                  <a:srgbClr val="F16629"/>
                </a:solidFill>
                <a:latin typeface="Times New Roman"/>
                <a:cs typeface="Times New Roman"/>
              </a:rPr>
              <a:t>Competitors Globally</a:t>
            </a:r>
            <a:endParaRPr sz="18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235"/>
              </a:spcBef>
            </a:pPr>
            <a:r>
              <a:rPr dirty="0" sz="1250" spc="-10">
                <a:latin typeface="Times New Roman"/>
                <a:cs typeface="Times New Roman"/>
              </a:rPr>
              <a:t>Asana</a:t>
            </a:r>
            <a:endParaRPr sz="12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83997" y="608424"/>
            <a:ext cx="2256155" cy="416559"/>
          </a:xfrm>
          <a:prstGeom prst="rect"/>
        </p:spPr>
        <p:txBody>
          <a:bodyPr wrap="square" lIns="0" tIns="146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 sz="2550">
                <a:solidFill>
                  <a:srgbClr val="C13125"/>
                </a:solidFill>
              </a:rPr>
              <a:t>Macro</a:t>
            </a:r>
            <a:r>
              <a:rPr dirty="0" sz="2550" spc="65">
                <a:solidFill>
                  <a:srgbClr val="C13125"/>
                </a:solidFill>
              </a:rPr>
              <a:t> </a:t>
            </a:r>
            <a:r>
              <a:rPr dirty="0" sz="2550" spc="-10">
                <a:solidFill>
                  <a:srgbClr val="C13125"/>
                </a:solidFill>
              </a:rPr>
              <a:t>Analysis</a:t>
            </a:r>
            <a:endParaRPr sz="2550"/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714275" y="1357525"/>
            <a:ext cx="1696720" cy="26035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500" spc="50" b="1">
                <a:solidFill>
                  <a:srgbClr val="F16629"/>
                </a:solidFill>
                <a:latin typeface="Times New Roman"/>
                <a:cs typeface="Times New Roman"/>
              </a:rPr>
              <a:t>Favourable</a:t>
            </a:r>
            <a:r>
              <a:rPr dirty="0" sz="1500" spc="10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500" spc="-10" b="1">
                <a:solidFill>
                  <a:srgbClr val="F16629"/>
                </a:solidFill>
                <a:latin typeface="Times New Roman"/>
                <a:cs typeface="Times New Roman"/>
              </a:rPr>
              <a:t>Trends</a:t>
            </a:r>
            <a:endParaRPr sz="1500">
              <a:latin typeface="Times New Roman"/>
              <a:cs typeface="Times New Roman"/>
            </a:endParaRPr>
          </a:p>
        </p:txBody>
      </p:sp>
      <p:graphicFrame>
        <p:nvGraphicFramePr>
          <p:cNvPr id="6" name="object 6" descr=""/>
          <p:cNvGraphicFramePr>
            <a:graphicFrameLocks noGrp="1"/>
          </p:cNvGraphicFramePr>
          <p:nvPr/>
        </p:nvGraphicFramePr>
        <p:xfrm>
          <a:off x="592625" y="1740704"/>
          <a:ext cx="9655810" cy="9639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98370"/>
                <a:gridCol w="7364730"/>
              </a:tblGrid>
              <a:tr h="29273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1000" spc="-2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AREA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0325">
                    <a:lnL w="9525">
                      <a:solidFill>
                        <a:srgbClr val="F16629"/>
                      </a:solidFill>
                      <a:prstDash val="solid"/>
                    </a:lnL>
                    <a:lnB w="3175">
                      <a:solidFill>
                        <a:srgbClr val="F16629"/>
                      </a:solidFill>
                      <a:prstDash val="solid"/>
                    </a:lnB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1000" spc="4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DESCRIPTION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0325">
                    <a:lnR w="9525">
                      <a:solidFill>
                        <a:srgbClr val="F16629"/>
                      </a:solidFill>
                      <a:prstDash val="solid"/>
                    </a:lnR>
                    <a:lnB w="3175">
                      <a:solidFill>
                        <a:srgbClr val="F16629"/>
                      </a:solidFill>
                      <a:prstDash val="solid"/>
                    </a:lnB>
                    <a:solidFill>
                      <a:srgbClr val="F16629"/>
                    </a:solidFill>
                  </a:tcPr>
                </a:tc>
              </a:tr>
              <a:tr h="33337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dirty="0" sz="1000" spc="-10" b="1">
                          <a:latin typeface="Times New Roman"/>
                          <a:cs typeface="Times New Roman"/>
                        </a:rPr>
                        <a:t>Technology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52069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3175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dirty="0" sz="1000" spc="20">
                          <a:latin typeface="Times New Roman"/>
                          <a:cs typeface="Times New Roman"/>
                        </a:rPr>
                        <a:t>Rising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digital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45">
                          <a:latin typeface="Times New Roman"/>
                          <a:cs typeface="Times New Roman"/>
                        </a:rPr>
                        <a:t>transformation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drives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demand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project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management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platforms.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52069">
                    <a:lnL w="9525">
                      <a:solidFill>
                        <a:srgbClr val="F16629"/>
                      </a:solidFill>
                      <a:prstDash val="solid"/>
                    </a:lnL>
                    <a:lnR w="19050">
                      <a:solidFill>
                        <a:srgbClr val="F16629"/>
                      </a:solidFill>
                      <a:prstDash val="solid"/>
                    </a:lnR>
                    <a:lnT w="3175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</a:tr>
              <a:tr h="337820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1000" spc="-10" b="1">
                          <a:latin typeface="Times New Roman"/>
                          <a:cs typeface="Times New Roman"/>
                        </a:rPr>
                        <a:t>Other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03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9525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1000" spc="20">
                          <a:latin typeface="Times New Roman"/>
                          <a:cs typeface="Times New Roman"/>
                        </a:rPr>
                        <a:t>Remote</a:t>
                      </a:r>
                      <a:r>
                        <a:rPr dirty="0" sz="100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work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trends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boost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need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efficient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workforce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100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task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management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tools.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0325">
                    <a:lnL w="9525">
                      <a:solidFill>
                        <a:srgbClr val="F16629"/>
                      </a:solidFill>
                      <a:prstDash val="solid"/>
                    </a:lnL>
                    <a:lnR w="19050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9525">
                      <a:solidFill>
                        <a:srgbClr val="F16629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7" name="object 7" descr=""/>
          <p:cNvSpPr txBox="1"/>
          <p:nvPr/>
        </p:nvSpPr>
        <p:spPr>
          <a:xfrm>
            <a:off x="714275" y="2937150"/>
            <a:ext cx="1903730" cy="26035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500" spc="50" b="1">
                <a:solidFill>
                  <a:srgbClr val="F16629"/>
                </a:solidFill>
                <a:latin typeface="Times New Roman"/>
                <a:cs typeface="Times New Roman"/>
              </a:rPr>
              <a:t>Unfavourable</a:t>
            </a:r>
            <a:r>
              <a:rPr dirty="0" sz="1500" spc="10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500" spc="-10" b="1">
                <a:solidFill>
                  <a:srgbClr val="F16629"/>
                </a:solidFill>
                <a:latin typeface="Times New Roman"/>
                <a:cs typeface="Times New Roman"/>
              </a:rPr>
              <a:t>Trends</a:t>
            </a:r>
            <a:endParaRPr sz="1500">
              <a:latin typeface="Times New Roman"/>
              <a:cs typeface="Times New Roman"/>
            </a:endParaRPr>
          </a:p>
        </p:txBody>
      </p:sp>
      <p:graphicFrame>
        <p:nvGraphicFramePr>
          <p:cNvPr id="8" name="object 8" descr=""/>
          <p:cNvGraphicFramePr>
            <a:graphicFrameLocks noGrp="1"/>
          </p:cNvGraphicFramePr>
          <p:nvPr/>
        </p:nvGraphicFramePr>
        <p:xfrm>
          <a:off x="592625" y="3320329"/>
          <a:ext cx="9655810" cy="9639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98370"/>
                <a:gridCol w="7364730"/>
              </a:tblGrid>
              <a:tr h="29273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1000" spc="-2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AREA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0325">
                    <a:lnL w="9525">
                      <a:solidFill>
                        <a:srgbClr val="F16629"/>
                      </a:solidFill>
                      <a:prstDash val="solid"/>
                    </a:lnL>
                    <a:lnB w="3175">
                      <a:solidFill>
                        <a:srgbClr val="F16629"/>
                      </a:solidFill>
                      <a:prstDash val="solid"/>
                    </a:lnB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1000" spc="4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DESCRIPTION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0325">
                    <a:lnR w="9525">
                      <a:solidFill>
                        <a:srgbClr val="F16629"/>
                      </a:solidFill>
                      <a:prstDash val="solid"/>
                    </a:lnR>
                    <a:lnB w="3175">
                      <a:solidFill>
                        <a:srgbClr val="F16629"/>
                      </a:solidFill>
                      <a:prstDash val="solid"/>
                    </a:lnB>
                    <a:solidFill>
                      <a:srgbClr val="F16629"/>
                    </a:solidFill>
                  </a:tcPr>
                </a:tc>
              </a:tr>
              <a:tr h="33337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dirty="0" sz="1000" spc="-10" b="1">
                          <a:latin typeface="Times New Roman"/>
                          <a:cs typeface="Times New Roman"/>
                        </a:rPr>
                        <a:t>Technology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52069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3175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dirty="0" sz="1000" spc="20">
                          <a:latin typeface="Times New Roman"/>
                          <a:cs typeface="Times New Roman"/>
                        </a:rPr>
                        <a:t>Rising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digital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45">
                          <a:latin typeface="Times New Roman"/>
                          <a:cs typeface="Times New Roman"/>
                        </a:rPr>
                        <a:t>transformation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drives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demand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project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management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platforms.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52069">
                    <a:lnL w="9525">
                      <a:solidFill>
                        <a:srgbClr val="F16629"/>
                      </a:solidFill>
                      <a:prstDash val="solid"/>
                    </a:lnL>
                    <a:lnR w="19050">
                      <a:solidFill>
                        <a:srgbClr val="F16629"/>
                      </a:solidFill>
                      <a:prstDash val="solid"/>
                    </a:lnR>
                    <a:lnT w="3175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</a:tr>
              <a:tr h="337820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1000" spc="-10" b="1">
                          <a:latin typeface="Times New Roman"/>
                          <a:cs typeface="Times New Roman"/>
                        </a:rPr>
                        <a:t>Other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03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9525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dirty="0" sz="1000" spc="20">
                          <a:latin typeface="Times New Roman"/>
                          <a:cs typeface="Times New Roman"/>
                        </a:rPr>
                        <a:t>Remote</a:t>
                      </a:r>
                      <a:r>
                        <a:rPr dirty="0" sz="100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work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trends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boost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need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efficient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workforce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100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task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management</a:t>
                      </a:r>
                      <a:r>
                        <a:rPr dirty="0" sz="100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tools.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0325">
                    <a:lnL w="9525">
                      <a:solidFill>
                        <a:srgbClr val="F16629"/>
                      </a:solidFill>
                      <a:prstDash val="solid"/>
                    </a:lnL>
                    <a:lnR w="19050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9525">
                      <a:solidFill>
                        <a:srgbClr val="F16629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9" name="object 9" descr=""/>
          <p:cNvSpPr txBox="1"/>
          <p:nvPr/>
        </p:nvSpPr>
        <p:spPr>
          <a:xfrm>
            <a:off x="596696" y="4423624"/>
            <a:ext cx="9575800" cy="110744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63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endParaRPr sz="1250">
              <a:latin typeface="Times New Roman"/>
              <a:cs typeface="Times New Roman"/>
            </a:endParaRPr>
          </a:p>
          <a:p>
            <a:pPr marL="260350">
              <a:lnSpc>
                <a:spcPct val="100000"/>
              </a:lnSpc>
            </a:pP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Data</a:t>
            </a:r>
            <a:r>
              <a:rPr dirty="0" sz="1250" spc="27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-10" b="1">
                <a:solidFill>
                  <a:srgbClr val="F16629"/>
                </a:solidFill>
                <a:latin typeface="Times New Roman"/>
                <a:cs typeface="Times New Roman"/>
              </a:rPr>
              <a:t>Sources:</a:t>
            </a:r>
            <a:endParaRPr sz="1250">
              <a:latin typeface="Times New Roman"/>
              <a:cs typeface="Times New Roman"/>
            </a:endParaRPr>
          </a:p>
          <a:p>
            <a:pPr marL="260350">
              <a:lnSpc>
                <a:spcPct val="100000"/>
              </a:lnSpc>
              <a:spcBef>
                <a:spcPts val="930"/>
              </a:spcBef>
            </a:pPr>
            <a:r>
              <a:rPr dirty="0" sz="1000" spc="20">
                <a:latin typeface="Times New Roman"/>
                <a:cs typeface="Times New Roman"/>
              </a:rPr>
              <a:t>3</a:t>
            </a:r>
            <a:r>
              <a:rPr dirty="0" sz="1000" spc="17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key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insights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on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the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digital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45">
                <a:latin typeface="Times New Roman"/>
                <a:cs typeface="Times New Roman"/>
              </a:rPr>
              <a:t>transformation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of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construction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—</a:t>
            </a:r>
            <a:r>
              <a:rPr dirty="0" sz="1000" spc="15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World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Economic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Forum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(2025)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6556933" y="417564"/>
            <a:ext cx="3790315" cy="5586095"/>
            <a:chOff x="6556933" y="417564"/>
            <a:chExt cx="3790315" cy="5586095"/>
          </a:xfrm>
        </p:grpSpPr>
        <p:sp>
          <p:nvSpPr>
            <p:cNvPr id="3" name="object 3" descr=""/>
            <p:cNvSpPr/>
            <p:nvPr/>
          </p:nvSpPr>
          <p:spPr>
            <a:xfrm>
              <a:off x="8861233" y="417564"/>
              <a:ext cx="1485900" cy="5586095"/>
            </a:xfrm>
            <a:custGeom>
              <a:avLst/>
              <a:gdLst/>
              <a:ahLst/>
              <a:cxnLst/>
              <a:rect l="l" t="t" r="r" b="b"/>
              <a:pathLst>
                <a:path w="1485900" h="5586095">
                  <a:moveTo>
                    <a:pt x="1485893" y="5585686"/>
                  </a:moveTo>
                  <a:lnTo>
                    <a:pt x="0" y="5585686"/>
                  </a:lnTo>
                  <a:lnTo>
                    <a:pt x="0" y="0"/>
                  </a:lnTo>
                  <a:lnTo>
                    <a:pt x="1485893" y="0"/>
                  </a:lnTo>
                  <a:lnTo>
                    <a:pt x="1485893" y="5585686"/>
                  </a:lnTo>
                  <a:close/>
                </a:path>
              </a:pathLst>
            </a:custGeom>
            <a:solidFill>
              <a:srgbClr val="B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56933" y="1125952"/>
              <a:ext cx="3436092" cy="4168908"/>
            </a:xfrm>
            <a:prstGeom prst="rect">
              <a:avLst/>
            </a:prstGeom>
          </p:spPr>
        </p:pic>
      </p:grp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2981" y="645551"/>
            <a:ext cx="814240" cy="42340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00281" y="1968205"/>
            <a:ext cx="1529715" cy="6508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100" spc="-10"/>
              <a:t>Aestra</a:t>
            </a:r>
            <a:endParaRPr sz="4100"/>
          </a:p>
        </p:txBody>
      </p:sp>
      <p:sp>
        <p:nvSpPr>
          <p:cNvPr id="7" name="object 7" descr=""/>
          <p:cNvSpPr txBox="1"/>
          <p:nvPr/>
        </p:nvSpPr>
        <p:spPr>
          <a:xfrm>
            <a:off x="600281" y="3759532"/>
            <a:ext cx="4978400" cy="551815"/>
          </a:xfrm>
          <a:prstGeom prst="rect">
            <a:avLst/>
          </a:prstGeom>
        </p:spPr>
        <p:txBody>
          <a:bodyPr wrap="square" lIns="0" tIns="38100" rIns="0" bIns="0" rtlCol="0" vert="horz">
            <a:spAutoFit/>
          </a:bodyPr>
          <a:lstStyle/>
          <a:p>
            <a:pPr marL="12700" marR="5080">
              <a:lnSpc>
                <a:spcPts val="1989"/>
              </a:lnSpc>
              <a:spcBef>
                <a:spcPts val="300"/>
              </a:spcBef>
            </a:pPr>
            <a:r>
              <a:rPr dirty="0" sz="1800">
                <a:latin typeface="Times New Roman"/>
                <a:cs typeface="Times New Roman"/>
              </a:rPr>
              <a:t>We</a:t>
            </a:r>
            <a:r>
              <a:rPr dirty="0" sz="1800" spc="190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build</a:t>
            </a:r>
            <a:r>
              <a:rPr dirty="0" sz="1800" spc="80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AI-driven</a:t>
            </a:r>
            <a:r>
              <a:rPr dirty="0" sz="1800" spc="204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tools</a:t>
            </a:r>
            <a:r>
              <a:rPr dirty="0" sz="1800" spc="200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that</a:t>
            </a:r>
            <a:r>
              <a:rPr dirty="0" sz="1800" spc="204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simplify</a:t>
            </a:r>
            <a:r>
              <a:rPr dirty="0" sz="1800" spc="204">
                <a:latin typeface="Times New Roman"/>
                <a:cs typeface="Times New Roman"/>
              </a:rPr>
              <a:t> </a:t>
            </a:r>
            <a:r>
              <a:rPr dirty="0" sz="1800" spc="-10">
                <a:latin typeface="Times New Roman"/>
                <a:cs typeface="Times New Roman"/>
              </a:rPr>
              <a:t>construction </a:t>
            </a:r>
            <a:r>
              <a:rPr dirty="0" sz="1800">
                <a:latin typeface="Times New Roman"/>
                <a:cs typeface="Times New Roman"/>
              </a:rPr>
              <a:t>management,</a:t>
            </a:r>
            <a:r>
              <a:rPr dirty="0" sz="1800" spc="215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boost</a:t>
            </a:r>
            <a:r>
              <a:rPr dirty="0" sz="1800" spc="229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efficiency,</a:t>
            </a:r>
            <a:r>
              <a:rPr dirty="0" sz="1800" spc="225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and</a:t>
            </a:r>
            <a:r>
              <a:rPr dirty="0" sz="1800" spc="229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cut</a:t>
            </a:r>
            <a:r>
              <a:rPr dirty="0" sz="1800" spc="229">
                <a:latin typeface="Times New Roman"/>
                <a:cs typeface="Times New Roman"/>
              </a:rPr>
              <a:t> </a:t>
            </a:r>
            <a:r>
              <a:rPr dirty="0" sz="1800" spc="-10">
                <a:latin typeface="Times New Roman"/>
                <a:cs typeface="Times New Roman"/>
              </a:rPr>
              <a:t>delays.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600281" y="5070459"/>
            <a:ext cx="5530215" cy="29908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800" b="1">
                <a:latin typeface="Times New Roman"/>
                <a:cs typeface="Times New Roman"/>
              </a:rPr>
              <a:t>Western</a:t>
            </a:r>
            <a:r>
              <a:rPr dirty="0" sz="1800" spc="254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Mindanao</a:t>
            </a:r>
            <a:r>
              <a:rPr dirty="0" sz="1800" spc="254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State</a:t>
            </a:r>
            <a:r>
              <a:rPr dirty="0" sz="1800" spc="254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University,</a:t>
            </a:r>
            <a:r>
              <a:rPr dirty="0" sz="1800" spc="254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Zamboanga</a:t>
            </a:r>
            <a:r>
              <a:rPr dirty="0" sz="1800" spc="254" b="1">
                <a:latin typeface="Times New Roman"/>
                <a:cs typeface="Times New Roman"/>
              </a:rPr>
              <a:t> </a:t>
            </a:r>
            <a:r>
              <a:rPr dirty="0" sz="1800" spc="-20" b="1">
                <a:latin typeface="Times New Roman"/>
                <a:cs typeface="Times New Roman"/>
              </a:rPr>
              <a:t>City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82949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3" name="object 3" descr=""/>
          <p:cNvGraphicFramePr>
            <a:graphicFrameLocks noGrp="1"/>
          </p:cNvGraphicFramePr>
          <p:nvPr/>
        </p:nvGraphicFramePr>
        <p:xfrm>
          <a:off x="596696" y="1964620"/>
          <a:ext cx="9652000" cy="1529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50465"/>
                <a:gridCol w="1685925"/>
                <a:gridCol w="999489"/>
                <a:gridCol w="2044700"/>
                <a:gridCol w="2393950"/>
              </a:tblGrid>
              <a:tr h="382270">
                <a:tc>
                  <a:txBody>
                    <a:bodyPr/>
                    <a:lstStyle/>
                    <a:p>
                      <a:pPr marL="9715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20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AREA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YEAR</a:t>
                      </a:r>
                      <a:r>
                        <a:rPr dirty="0" sz="1250" spc="225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250" spc="-50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marL="101917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YEAR</a:t>
                      </a:r>
                      <a:r>
                        <a:rPr dirty="0" sz="1250" spc="225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250" spc="-50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marL="104965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YEAR</a:t>
                      </a:r>
                      <a:r>
                        <a:rPr dirty="0" sz="1250" spc="225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250" spc="-50" b="1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F16629"/>
                    </a:solidFill>
                  </a:tcPr>
                </a:tc>
              </a:tr>
              <a:tr h="382270">
                <a:tc>
                  <a:txBody>
                    <a:bodyPr/>
                    <a:lstStyle/>
                    <a:p>
                      <a:pPr marL="9715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 b="1">
                          <a:latin typeface="Arial"/>
                          <a:cs typeface="Arial"/>
                        </a:rPr>
                        <a:t>Revenues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D0D5D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>
                          <a:latin typeface="Arial"/>
                          <a:cs typeface="Arial"/>
                        </a:rPr>
                        <a:t>300000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D0D5D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marL="290830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>
                          <a:latin typeface="Arial"/>
                          <a:cs typeface="Arial"/>
                        </a:rPr>
                        <a:t>600000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D0D5DA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1592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>
                          <a:latin typeface="Arial"/>
                          <a:cs typeface="Arial"/>
                        </a:rPr>
                        <a:t>900000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D0D5DA"/>
                    </a:solidFill>
                  </a:tcPr>
                </a:tc>
              </a:tr>
              <a:tr h="382270">
                <a:tc>
                  <a:txBody>
                    <a:bodyPr/>
                    <a:lstStyle/>
                    <a:p>
                      <a:pPr marL="9715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b="1">
                          <a:latin typeface="Arial"/>
                          <a:cs typeface="Arial"/>
                        </a:rPr>
                        <a:t>Total</a:t>
                      </a:r>
                      <a:r>
                        <a:rPr dirty="0" sz="1250" spc="145" b="1"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250" spc="-10" b="1">
                          <a:latin typeface="Arial"/>
                          <a:cs typeface="Arial"/>
                        </a:rPr>
                        <a:t>Expenses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E4E7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>
                          <a:latin typeface="Arial"/>
                          <a:cs typeface="Arial"/>
                        </a:rPr>
                        <a:t>800000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E4E7EB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385570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>
                          <a:latin typeface="Arial"/>
                          <a:cs typeface="Arial"/>
                        </a:rPr>
                        <a:t>1039999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E4E7EB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1592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>
                          <a:latin typeface="Arial"/>
                          <a:cs typeface="Arial"/>
                        </a:rPr>
                        <a:t>1247998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E4E7EB"/>
                    </a:solidFill>
                  </a:tcPr>
                </a:tc>
              </a:tr>
              <a:tr h="382270">
                <a:tc>
                  <a:txBody>
                    <a:bodyPr/>
                    <a:lstStyle/>
                    <a:p>
                      <a:pPr marL="9715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 b="1">
                          <a:latin typeface="Arial"/>
                          <a:cs typeface="Arial"/>
                        </a:rPr>
                        <a:t>Profit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D0D5D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>
                          <a:latin typeface="Arial"/>
                          <a:cs typeface="Arial"/>
                        </a:rPr>
                        <a:t>500000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D0D5D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marL="290830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>
                          <a:latin typeface="Arial"/>
                          <a:cs typeface="Arial"/>
                        </a:rPr>
                        <a:t>440000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D0D5DA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15925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dirty="0" sz="1250" spc="-10">
                          <a:latin typeface="Arial"/>
                          <a:cs typeface="Arial"/>
                        </a:rPr>
                        <a:t>348000</a:t>
                      </a:r>
                      <a:endParaRPr sz="1250">
                        <a:latin typeface="Arial"/>
                        <a:cs typeface="Arial"/>
                      </a:endParaRPr>
                    </a:p>
                  </a:txBody>
                  <a:tcPr marL="0" marR="0" marB="0" marT="85090">
                    <a:solidFill>
                      <a:srgbClr val="D0D5DA"/>
                    </a:solidFill>
                  </a:tcPr>
                </a:tc>
              </a:tr>
            </a:tbl>
          </a:graphicData>
        </a:graphic>
      </p:graphicFrame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3997" y="583996"/>
            <a:ext cx="7242809" cy="4362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  <a:latin typeface="Arial"/>
                <a:cs typeface="Arial"/>
              </a:rPr>
              <a:t>Back-of-the-Envelope</a:t>
            </a:r>
            <a:r>
              <a:rPr dirty="0" spc="265">
                <a:solidFill>
                  <a:srgbClr val="C13125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C13125"/>
                </a:solidFill>
                <a:latin typeface="Arial"/>
                <a:cs typeface="Arial"/>
              </a:rPr>
              <a:t>Financial</a:t>
            </a:r>
            <a:r>
              <a:rPr dirty="0" spc="270">
                <a:solidFill>
                  <a:srgbClr val="C13125"/>
                </a:solidFill>
                <a:latin typeface="Arial"/>
                <a:cs typeface="Arial"/>
              </a:rPr>
              <a:t> </a:t>
            </a:r>
            <a:r>
              <a:rPr dirty="0" spc="-10">
                <a:solidFill>
                  <a:srgbClr val="C13125"/>
                </a:solidFill>
                <a:latin typeface="Arial"/>
                <a:cs typeface="Arial"/>
              </a:rPr>
              <a:t>Projections</a:t>
            </a: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12981"/>
            <a:ext cx="814240" cy="423404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583997" y="1276101"/>
            <a:ext cx="3127375" cy="530225"/>
          </a:xfrm>
          <a:prstGeom prst="rect">
            <a:avLst/>
          </a:prstGeom>
        </p:spPr>
        <p:txBody>
          <a:bodyPr wrap="square" lIns="0" tIns="7366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80"/>
              </a:spcBef>
            </a:pPr>
            <a:r>
              <a:rPr dirty="0" sz="1250" b="1">
                <a:latin typeface="Arial"/>
                <a:cs typeface="Arial"/>
              </a:rPr>
              <a:t>Currency:</a:t>
            </a:r>
            <a:r>
              <a:rPr dirty="0" sz="1250" spc="345" b="1">
                <a:latin typeface="Arial"/>
                <a:cs typeface="Arial"/>
              </a:rPr>
              <a:t> </a:t>
            </a:r>
            <a:r>
              <a:rPr dirty="0" sz="1250">
                <a:latin typeface="Arial"/>
                <a:cs typeface="Arial"/>
              </a:rPr>
              <a:t>Philippine</a:t>
            </a:r>
            <a:r>
              <a:rPr dirty="0" sz="1250" spc="345">
                <a:latin typeface="Arial"/>
                <a:cs typeface="Arial"/>
              </a:rPr>
              <a:t> </a:t>
            </a:r>
            <a:r>
              <a:rPr dirty="0" sz="1250">
                <a:latin typeface="Arial"/>
                <a:cs typeface="Arial"/>
              </a:rPr>
              <a:t>Peso</a:t>
            </a:r>
            <a:r>
              <a:rPr dirty="0" sz="1250" spc="345">
                <a:latin typeface="Arial"/>
                <a:cs typeface="Arial"/>
              </a:rPr>
              <a:t> </a:t>
            </a:r>
            <a:r>
              <a:rPr dirty="0" sz="1250" spc="-20">
                <a:latin typeface="Arial"/>
                <a:cs typeface="Arial"/>
              </a:rPr>
              <a:t>(PHP)</a:t>
            </a:r>
            <a:endParaRPr sz="12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dirty="0" sz="1250" b="1">
                <a:latin typeface="Arial"/>
                <a:cs typeface="Arial"/>
              </a:rPr>
              <a:t>Chosen</a:t>
            </a:r>
            <a:r>
              <a:rPr dirty="0" sz="1250" spc="315" b="1">
                <a:latin typeface="Arial"/>
                <a:cs typeface="Arial"/>
              </a:rPr>
              <a:t> </a:t>
            </a:r>
            <a:r>
              <a:rPr dirty="0" sz="1250" b="1">
                <a:latin typeface="Arial"/>
                <a:cs typeface="Arial"/>
              </a:rPr>
              <a:t>Business</a:t>
            </a:r>
            <a:r>
              <a:rPr dirty="0" sz="1250" spc="315" b="1">
                <a:latin typeface="Arial"/>
                <a:cs typeface="Arial"/>
              </a:rPr>
              <a:t> </a:t>
            </a:r>
            <a:r>
              <a:rPr dirty="0" sz="1250" b="1">
                <a:latin typeface="Arial"/>
                <a:cs typeface="Arial"/>
              </a:rPr>
              <a:t>Model:</a:t>
            </a:r>
            <a:r>
              <a:rPr dirty="0" sz="1250" spc="320" b="1">
                <a:latin typeface="Arial"/>
                <a:cs typeface="Arial"/>
              </a:rPr>
              <a:t> </a:t>
            </a:r>
            <a:r>
              <a:rPr dirty="0" sz="1250" spc="-10">
                <a:latin typeface="Arial"/>
                <a:cs typeface="Arial"/>
              </a:rPr>
              <a:t>Subscriptions</a:t>
            </a:r>
            <a:endParaRPr sz="12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12981" y="1134095"/>
            <a:ext cx="9543415" cy="16510"/>
          </a:xfrm>
          <a:custGeom>
            <a:avLst/>
            <a:gdLst/>
            <a:ahLst/>
            <a:cxnLst/>
            <a:rect l="l" t="t" r="r" b="b"/>
            <a:pathLst>
              <a:path w="9543415" h="16509">
                <a:moveTo>
                  <a:pt x="9542892" y="16284"/>
                </a:moveTo>
                <a:lnTo>
                  <a:pt x="0" y="16284"/>
                </a:lnTo>
                <a:lnTo>
                  <a:pt x="0" y="0"/>
                </a:lnTo>
                <a:lnTo>
                  <a:pt x="9542892" y="0"/>
                </a:lnTo>
                <a:lnTo>
                  <a:pt x="954289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 spc="-10">
                <a:solidFill>
                  <a:srgbClr val="C13125"/>
                </a:solidFill>
              </a:rPr>
              <a:t>Prototype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612981" y="1476076"/>
            <a:ext cx="5960745" cy="97726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41910" rIns="0" bIns="0" rtlCol="0" vert="horz">
            <a:spAutoFit/>
          </a:bodyPr>
          <a:lstStyle/>
          <a:p>
            <a:pPr marL="260350">
              <a:lnSpc>
                <a:spcPts val="1639"/>
              </a:lnSpc>
              <a:spcBef>
                <a:spcPts val="330"/>
              </a:spcBef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Prototype</a:t>
            </a:r>
            <a:r>
              <a:rPr dirty="0" sz="1400" spc="409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Format</a:t>
            </a:r>
            <a:endParaRPr sz="1400">
              <a:latin typeface="Times New Roman"/>
              <a:cs typeface="Times New Roman"/>
            </a:endParaRPr>
          </a:p>
          <a:p>
            <a:pPr marL="260350">
              <a:lnSpc>
                <a:spcPts val="1340"/>
              </a:lnSpc>
            </a:pP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1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web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mobile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app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prototype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using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figma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12981" y="2616012"/>
            <a:ext cx="5960745" cy="130302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41910" rIns="0" bIns="0" rtlCol="0" vert="horz">
            <a:spAutoFit/>
          </a:bodyPr>
          <a:lstStyle/>
          <a:p>
            <a:pPr marL="260350">
              <a:lnSpc>
                <a:spcPts val="1639"/>
              </a:lnSpc>
              <a:spcBef>
                <a:spcPts val="330"/>
              </a:spcBef>
            </a:pP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Functionality</a:t>
            </a:r>
            <a:r>
              <a:rPr dirty="0" sz="1400" spc="27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included</a:t>
            </a:r>
            <a:r>
              <a:rPr dirty="0" sz="1400" spc="27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in</a:t>
            </a:r>
            <a:r>
              <a:rPr dirty="0" sz="1400" spc="27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the</a:t>
            </a:r>
            <a:r>
              <a:rPr dirty="0" sz="1400" spc="27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Prototype</a:t>
            </a:r>
            <a:endParaRPr sz="1400">
              <a:latin typeface="Times New Roman"/>
              <a:cs typeface="Times New Roman"/>
            </a:endParaRPr>
          </a:p>
          <a:p>
            <a:pPr marL="260350" marR="469900">
              <a:lnSpc>
                <a:spcPct val="90600"/>
              </a:lnSpc>
              <a:spcBef>
                <a:spcPts val="85"/>
              </a:spcBef>
            </a:pPr>
            <a:r>
              <a:rPr dirty="0" sz="1150">
                <a:latin typeface="Times New Roman"/>
                <a:cs typeface="Times New Roman"/>
              </a:rPr>
              <a:t>An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app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prototype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that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includes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login/sign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up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process,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dashboard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for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Project </a:t>
            </a:r>
            <a:r>
              <a:rPr dirty="0" sz="1150" spc="30">
                <a:latin typeface="Times New Roman"/>
                <a:cs typeface="Times New Roman"/>
              </a:rPr>
              <a:t>Manager/Supervisor/Client</a:t>
            </a:r>
            <a:r>
              <a:rPr dirty="0" sz="1150" spc="110">
                <a:latin typeface="Times New Roman"/>
                <a:cs typeface="Times New Roman"/>
              </a:rPr>
              <a:t> </a:t>
            </a:r>
            <a:r>
              <a:rPr dirty="0" sz="1150" spc="30">
                <a:latin typeface="Times New Roman"/>
                <a:cs typeface="Times New Roman"/>
              </a:rPr>
              <a:t>side,</a:t>
            </a:r>
            <a:r>
              <a:rPr dirty="0" sz="1150" spc="85">
                <a:latin typeface="Times New Roman"/>
                <a:cs typeface="Times New Roman"/>
              </a:rPr>
              <a:t> </a:t>
            </a:r>
            <a:r>
              <a:rPr dirty="0" sz="1150" spc="30">
                <a:latin typeface="Times New Roman"/>
                <a:cs typeface="Times New Roman"/>
              </a:rPr>
              <a:t>Workforce,</a:t>
            </a:r>
            <a:r>
              <a:rPr dirty="0" sz="1150" spc="114">
                <a:latin typeface="Times New Roman"/>
                <a:cs typeface="Times New Roman"/>
              </a:rPr>
              <a:t> </a:t>
            </a:r>
            <a:r>
              <a:rPr dirty="0" sz="1150" spc="30">
                <a:latin typeface="Times New Roman"/>
                <a:cs typeface="Times New Roman"/>
              </a:rPr>
              <a:t>attendance,</a:t>
            </a:r>
            <a:r>
              <a:rPr dirty="0" sz="1150" spc="114">
                <a:latin typeface="Times New Roman"/>
                <a:cs typeface="Times New Roman"/>
              </a:rPr>
              <a:t> </a:t>
            </a:r>
            <a:r>
              <a:rPr dirty="0" sz="1150" spc="30">
                <a:latin typeface="Times New Roman"/>
                <a:cs typeface="Times New Roman"/>
              </a:rPr>
              <a:t>project</a:t>
            </a:r>
            <a:r>
              <a:rPr dirty="0" sz="1150" spc="110">
                <a:latin typeface="Times New Roman"/>
                <a:cs typeface="Times New Roman"/>
              </a:rPr>
              <a:t> </a:t>
            </a:r>
            <a:r>
              <a:rPr dirty="0" sz="1150" spc="30">
                <a:latin typeface="Times New Roman"/>
                <a:cs typeface="Times New Roman"/>
              </a:rPr>
              <a:t>handling,</a:t>
            </a:r>
            <a:r>
              <a:rPr dirty="0" sz="1150" spc="114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project </a:t>
            </a:r>
            <a:r>
              <a:rPr dirty="0" sz="1150">
                <a:latin typeface="Times New Roman"/>
                <a:cs typeface="Times New Roman"/>
              </a:rPr>
              <a:t>planner,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clients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portal,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many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more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612981" y="4081644"/>
            <a:ext cx="5960745" cy="130302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41910" rIns="0" bIns="0" rtlCol="0" vert="horz">
            <a:spAutoFit/>
          </a:bodyPr>
          <a:lstStyle/>
          <a:p>
            <a:pPr marL="260350">
              <a:lnSpc>
                <a:spcPts val="1639"/>
              </a:lnSpc>
              <a:spcBef>
                <a:spcPts val="330"/>
              </a:spcBef>
            </a:pP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Functionality</a:t>
            </a:r>
            <a:r>
              <a:rPr dirty="0" sz="1400" spc="24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NOT</a:t>
            </a:r>
            <a:r>
              <a:rPr dirty="0" sz="1400" spc="21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included</a:t>
            </a:r>
            <a:r>
              <a:rPr dirty="0" sz="140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in</a:t>
            </a:r>
            <a:r>
              <a:rPr dirty="0" sz="140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the</a:t>
            </a:r>
            <a:r>
              <a:rPr dirty="0" sz="140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Prototype</a:t>
            </a:r>
            <a:endParaRPr sz="1400">
              <a:latin typeface="Times New Roman"/>
              <a:cs typeface="Times New Roman"/>
            </a:endParaRPr>
          </a:p>
          <a:p>
            <a:pPr marL="260350" marR="460375">
              <a:lnSpc>
                <a:spcPts val="1220"/>
              </a:lnSpc>
              <a:spcBef>
                <a:spcPts val="130"/>
              </a:spcBef>
            </a:pPr>
            <a:r>
              <a:rPr dirty="0" sz="1150">
                <a:latin typeface="Times New Roman"/>
                <a:cs typeface="Times New Roman"/>
              </a:rPr>
              <a:t>adding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of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worker,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creating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make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plan,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workers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attendance, </a:t>
            </a:r>
            <a:r>
              <a:rPr dirty="0" sz="1150">
                <a:latin typeface="Times New Roman"/>
                <a:cs typeface="Times New Roman"/>
              </a:rPr>
              <a:t>daily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logs</a:t>
            </a:r>
            <a:endParaRPr sz="1150">
              <a:latin typeface="Times New Roman"/>
              <a:cs typeface="Times New Roman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73218" y="1313228"/>
            <a:ext cx="3582655" cy="2035599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573218" y="3511675"/>
            <a:ext cx="3582655" cy="2035599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83997" y="608424"/>
            <a:ext cx="3014345" cy="416559"/>
          </a:xfrm>
          <a:prstGeom prst="rect"/>
        </p:spPr>
        <p:txBody>
          <a:bodyPr wrap="square" lIns="0" tIns="146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 sz="2550">
                <a:solidFill>
                  <a:srgbClr val="C13125"/>
                </a:solidFill>
              </a:rPr>
              <a:t>Prototype</a:t>
            </a:r>
            <a:r>
              <a:rPr dirty="0" sz="2550" spc="320">
                <a:solidFill>
                  <a:srgbClr val="C13125"/>
                </a:solidFill>
              </a:rPr>
              <a:t> </a:t>
            </a:r>
            <a:r>
              <a:rPr dirty="0" sz="2550" spc="-10">
                <a:solidFill>
                  <a:srgbClr val="C13125"/>
                </a:solidFill>
              </a:rPr>
              <a:t>Validation</a:t>
            </a:r>
            <a:endParaRPr sz="2550"/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596696" y="1394652"/>
            <a:ext cx="3126740" cy="162877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Number</a:t>
            </a:r>
            <a:r>
              <a:rPr dirty="0" sz="1400" spc="22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of</a:t>
            </a:r>
            <a:r>
              <a:rPr dirty="0" sz="1400" spc="26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users</a:t>
            </a:r>
            <a:r>
              <a:rPr dirty="0" sz="1400" spc="26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engaged</a:t>
            </a:r>
            <a:r>
              <a:rPr dirty="0" sz="1400" spc="26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with?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90"/>
              </a:spcBef>
            </a:pP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50" spc="-50">
                <a:latin typeface="Times New Roman"/>
                <a:cs typeface="Times New Roman"/>
              </a:rPr>
              <a:t>3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3821087" y="1394652"/>
            <a:ext cx="3126740" cy="162877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3175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0"/>
              </a:spcBef>
            </a:pPr>
            <a:endParaRPr sz="1400">
              <a:latin typeface="Times New Roman"/>
              <a:cs typeface="Times New Roman"/>
            </a:endParaRPr>
          </a:p>
          <a:p>
            <a:pPr marL="194945" marR="297815">
              <a:lnSpc>
                <a:spcPts val="1600"/>
              </a:lnSpc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How</a:t>
            </a:r>
            <a:r>
              <a:rPr dirty="0" sz="1400" spc="22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many</a:t>
            </a:r>
            <a:r>
              <a:rPr dirty="0" sz="1400" spc="22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people</a:t>
            </a:r>
            <a:r>
              <a:rPr dirty="0" sz="1400" spc="22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liked</a:t>
            </a:r>
            <a:r>
              <a:rPr dirty="0" sz="1400" spc="22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or</a:t>
            </a:r>
            <a:r>
              <a:rPr dirty="0" sz="1400" spc="19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loved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the</a:t>
            </a:r>
            <a:r>
              <a:rPr dirty="0" sz="1400" spc="18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prototype?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990"/>
              </a:spcBef>
            </a:pP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50" spc="-50">
                <a:latin typeface="Times New Roman"/>
                <a:cs typeface="Times New Roman"/>
              </a:rPr>
              <a:t>3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7045477" y="1394652"/>
            <a:ext cx="3126740" cy="162877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3048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40"/>
              </a:spcBef>
            </a:pPr>
            <a:endParaRPr sz="1400">
              <a:latin typeface="Times New Roman"/>
              <a:cs typeface="Times New Roman"/>
            </a:endParaRPr>
          </a:p>
          <a:p>
            <a:pPr marL="194945" marR="332740">
              <a:lnSpc>
                <a:spcPct val="93500"/>
              </a:lnSpc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How</a:t>
            </a:r>
            <a:r>
              <a:rPr dirty="0" sz="1400" spc="22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many</a:t>
            </a:r>
            <a:r>
              <a:rPr dirty="0" sz="1400" spc="22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people</a:t>
            </a:r>
            <a:r>
              <a:rPr dirty="0" sz="1400" spc="22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were</a:t>
            </a:r>
            <a:r>
              <a:rPr dirty="0" sz="1400" spc="22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either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neutral</a:t>
            </a:r>
            <a:r>
              <a:rPr dirty="0" sz="1400" spc="29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or</a:t>
            </a:r>
            <a:r>
              <a:rPr dirty="0" sz="1400" spc="254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mostly</a:t>
            </a:r>
            <a:r>
              <a:rPr dirty="0" sz="1400" spc="29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unhappy</a:t>
            </a:r>
            <a:r>
              <a:rPr dirty="0" sz="1400" spc="29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with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the</a:t>
            </a:r>
            <a:r>
              <a:rPr dirty="0" sz="1400" spc="18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prototype?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25"/>
              </a:spcBef>
            </a:pP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50" spc="-50">
                <a:latin typeface="Times New Roman"/>
                <a:cs typeface="Times New Roman"/>
              </a:rPr>
              <a:t>0</a:t>
            </a:r>
            <a:endParaRPr sz="1250">
              <a:latin typeface="Times New Roman"/>
              <a:cs typeface="Times New Roman"/>
            </a:endParaRPr>
          </a:p>
        </p:txBody>
      </p:sp>
      <p:graphicFrame>
        <p:nvGraphicFramePr>
          <p:cNvPr id="8" name="object 8" descr=""/>
          <p:cNvGraphicFramePr>
            <a:graphicFrameLocks noGrp="1"/>
          </p:cNvGraphicFramePr>
          <p:nvPr/>
        </p:nvGraphicFramePr>
        <p:xfrm>
          <a:off x="592625" y="3279617"/>
          <a:ext cx="9655810" cy="24295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79645"/>
                <a:gridCol w="4783455"/>
              </a:tblGrid>
              <a:tr h="471805">
                <a:tc gridSpan="2">
                  <a:txBody>
                    <a:bodyPr/>
                    <a:lstStyle/>
                    <a:p>
                      <a:pPr algn="ctr" marR="1905">
                        <a:lnSpc>
                          <a:spcPct val="100000"/>
                        </a:lnSpc>
                        <a:spcBef>
                          <a:spcPts val="570"/>
                        </a:spcBef>
                      </a:pPr>
                      <a:r>
                        <a:rPr dirty="0" sz="180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Prototype</a:t>
                      </a:r>
                      <a:r>
                        <a:rPr dirty="0" sz="1800" spc="295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800" spc="-1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Feedback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2390">
                    <a:lnL w="9525">
                      <a:solidFill>
                        <a:srgbClr val="BE2025"/>
                      </a:solidFill>
                      <a:prstDash val="solid"/>
                    </a:lnL>
                    <a:lnR w="9525">
                      <a:solidFill>
                        <a:srgbClr val="BE2025"/>
                      </a:solidFill>
                      <a:prstDash val="solid"/>
                    </a:lnR>
                    <a:lnB w="3175">
                      <a:solidFill>
                        <a:srgbClr val="BE2025"/>
                      </a:solidFill>
                      <a:prstDash val="solid"/>
                    </a:lnB>
                    <a:solidFill>
                      <a:srgbClr val="BE2025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9577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endParaRPr sz="1250">
                        <a:latin typeface="Times New Roman"/>
                        <a:cs typeface="Times New Roman"/>
                      </a:endParaRPr>
                    </a:p>
                    <a:p>
                      <a:pPr marL="101600">
                        <a:lnSpc>
                          <a:spcPct val="100000"/>
                        </a:lnSpc>
                      </a:pPr>
                      <a:r>
                        <a:rPr dirty="0" sz="1250" b="1">
                          <a:latin typeface="Times New Roman"/>
                          <a:cs typeface="Times New Roman"/>
                        </a:rPr>
                        <a:t>What</a:t>
                      </a:r>
                      <a:r>
                        <a:rPr dirty="0" sz="1250" spc="19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 b="1">
                          <a:latin typeface="Times New Roman"/>
                          <a:cs typeface="Times New Roman"/>
                        </a:rPr>
                        <a:t>aspects</a:t>
                      </a:r>
                      <a:r>
                        <a:rPr dirty="0" sz="1250" spc="19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b="1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dirty="0" sz="1250" spc="19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b="1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50" spc="19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 b="1">
                          <a:latin typeface="Times New Roman"/>
                          <a:cs typeface="Times New Roman"/>
                        </a:rPr>
                        <a:t>prototype</a:t>
                      </a:r>
                      <a:r>
                        <a:rPr dirty="0" sz="1250" spc="19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b="1">
                          <a:latin typeface="Times New Roman"/>
                          <a:cs typeface="Times New Roman"/>
                        </a:rPr>
                        <a:t>did</a:t>
                      </a:r>
                      <a:r>
                        <a:rPr dirty="0" sz="1250" spc="19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b="1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50" spc="19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b="1">
                          <a:latin typeface="Times New Roman"/>
                          <a:cs typeface="Times New Roman"/>
                        </a:rPr>
                        <a:t>users</a:t>
                      </a:r>
                      <a:r>
                        <a:rPr dirty="0" sz="1250" spc="19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-10" b="1">
                          <a:latin typeface="Times New Roman"/>
                          <a:cs typeface="Times New Roman"/>
                        </a:rPr>
                        <a:t>LOVE?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  <a:p>
                      <a:pPr marL="101600" marR="431165">
                        <a:lnSpc>
                          <a:spcPts val="1410"/>
                        </a:lnSpc>
                        <a:spcBef>
                          <a:spcPts val="1315"/>
                        </a:spcBef>
                      </a:pPr>
                      <a:r>
                        <a:rPr dirty="0" sz="1250">
                          <a:latin typeface="Times New Roman"/>
                          <a:cs typeface="Times New Roman"/>
                        </a:rPr>
                        <a:t>They</a:t>
                      </a:r>
                      <a:r>
                        <a:rPr dirty="0" sz="12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particularly</a:t>
                      </a:r>
                      <a:r>
                        <a:rPr dirty="0" sz="12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appreciate</a:t>
                      </a:r>
                      <a:r>
                        <a:rPr dirty="0" sz="12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feature</a:t>
                      </a:r>
                      <a:r>
                        <a:rPr dirty="0" sz="12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that</a:t>
                      </a:r>
                      <a:r>
                        <a:rPr dirty="0" sz="12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allows</a:t>
                      </a:r>
                      <a:r>
                        <a:rPr dirty="0" sz="12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35">
                          <a:latin typeface="Times New Roman"/>
                          <a:cs typeface="Times New Roman"/>
                        </a:rPr>
                        <a:t>sending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daily</a:t>
                      </a:r>
                      <a:r>
                        <a:rPr dirty="0" sz="12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logs</a:t>
                      </a:r>
                      <a:r>
                        <a:rPr dirty="0" sz="12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dirty="0" sz="12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ongoing</a:t>
                      </a:r>
                      <a:r>
                        <a:rPr dirty="0" sz="12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projects</a:t>
                      </a:r>
                      <a:r>
                        <a:rPr dirty="0" sz="12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directly</a:t>
                      </a:r>
                      <a:r>
                        <a:rPr dirty="0" sz="12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through</a:t>
                      </a:r>
                      <a:r>
                        <a:rPr dirty="0" sz="12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site,</a:t>
                      </a:r>
                      <a:r>
                        <a:rPr dirty="0" sz="12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as</a:t>
                      </a:r>
                      <a:r>
                        <a:rPr dirty="0" sz="12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-25">
                          <a:latin typeface="Times New Roman"/>
                          <a:cs typeface="Times New Roman"/>
                        </a:rPr>
                        <a:t>it </a:t>
                      </a:r>
                      <a:r>
                        <a:rPr dirty="0" sz="1250" spc="20">
                          <a:latin typeface="Times New Roman"/>
                          <a:cs typeface="Times New Roman"/>
                        </a:rPr>
                        <a:t>helps</a:t>
                      </a:r>
                      <a:r>
                        <a:rPr dirty="0" sz="125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20">
                          <a:latin typeface="Times New Roman"/>
                          <a:cs typeface="Times New Roman"/>
                        </a:rPr>
                        <a:t>ensure</a:t>
                      </a:r>
                      <a:r>
                        <a:rPr dirty="0" sz="1250" spc="2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50">
                          <a:latin typeface="Times New Roman"/>
                          <a:cs typeface="Times New Roman"/>
                        </a:rPr>
                        <a:t>real-</a:t>
                      </a:r>
                      <a:r>
                        <a:rPr dirty="0" sz="1250" spc="20">
                          <a:latin typeface="Times New Roman"/>
                          <a:cs typeface="Times New Roman"/>
                        </a:rPr>
                        <a:t>time</a:t>
                      </a:r>
                      <a:r>
                        <a:rPr dirty="0" sz="1250" spc="2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progress</a:t>
                      </a:r>
                      <a:r>
                        <a:rPr dirty="0" sz="1250" spc="2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20">
                          <a:latin typeface="Times New Roman"/>
                          <a:cs typeface="Times New Roman"/>
                        </a:rPr>
                        <a:t>tracking,</a:t>
                      </a:r>
                      <a:r>
                        <a:rPr dirty="0" sz="125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20">
                          <a:latin typeface="Times New Roman"/>
                          <a:cs typeface="Times New Roman"/>
                        </a:rPr>
                        <a:t>transparency,</a:t>
                      </a:r>
                      <a:r>
                        <a:rPr dirty="0" sz="1250" spc="2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-25">
                          <a:latin typeface="Times New Roman"/>
                          <a:cs typeface="Times New Roman"/>
                        </a:rPr>
                        <a:t>and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better</a:t>
                      </a:r>
                      <a:r>
                        <a:rPr dirty="0" sz="125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project</a:t>
                      </a:r>
                      <a:r>
                        <a:rPr dirty="0" sz="125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0">
                          <a:latin typeface="Times New Roman"/>
                          <a:cs typeface="Times New Roman"/>
                        </a:rPr>
                        <a:t>management.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33020">
                    <a:lnL w="9525">
                      <a:solidFill>
                        <a:srgbClr val="BE2025"/>
                      </a:solidFill>
                      <a:prstDash val="solid"/>
                    </a:lnL>
                    <a:lnR w="9525">
                      <a:solidFill>
                        <a:srgbClr val="BE2025"/>
                      </a:solidFill>
                      <a:prstDash val="solid"/>
                    </a:lnR>
                    <a:lnT w="3175">
                      <a:solidFill>
                        <a:srgbClr val="BE2025"/>
                      </a:solidFill>
                      <a:prstDash val="solid"/>
                    </a:lnT>
                    <a:lnB w="9525">
                      <a:solidFill>
                        <a:srgbClr val="BE202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101600">
                        <a:lnSpc>
                          <a:spcPct val="100000"/>
                        </a:lnSpc>
                      </a:pPr>
                      <a:r>
                        <a:rPr dirty="0" sz="1200" b="1">
                          <a:latin typeface="Times New Roman"/>
                          <a:cs typeface="Times New Roman"/>
                        </a:rPr>
                        <a:t>What</a:t>
                      </a:r>
                      <a:r>
                        <a:rPr dirty="0" sz="1200" spc="260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b="1">
                          <a:latin typeface="Times New Roman"/>
                          <a:cs typeface="Times New Roman"/>
                        </a:rPr>
                        <a:t>aspects</a:t>
                      </a:r>
                      <a:r>
                        <a:rPr dirty="0" sz="1200" spc="26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b="1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dirty="0" sz="1200" spc="260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b="1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00" spc="26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b="1">
                          <a:latin typeface="Times New Roman"/>
                          <a:cs typeface="Times New Roman"/>
                        </a:rPr>
                        <a:t>prototype</a:t>
                      </a:r>
                      <a:r>
                        <a:rPr dirty="0" sz="1200" spc="260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b="1">
                          <a:latin typeface="Times New Roman"/>
                          <a:cs typeface="Times New Roman"/>
                        </a:rPr>
                        <a:t>were</a:t>
                      </a:r>
                      <a:r>
                        <a:rPr dirty="0" sz="1200" spc="26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b="1">
                          <a:latin typeface="Times New Roman"/>
                          <a:cs typeface="Times New Roman"/>
                        </a:rPr>
                        <a:t>DISLIKED</a:t>
                      </a:r>
                      <a:r>
                        <a:rPr dirty="0" sz="1200" spc="26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b="1">
                          <a:latin typeface="Times New Roman"/>
                          <a:cs typeface="Times New Roman"/>
                        </a:rPr>
                        <a:t>by</a:t>
                      </a:r>
                      <a:r>
                        <a:rPr dirty="0" sz="1200" spc="260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b="1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00" spc="26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-10" b="1">
                          <a:latin typeface="Times New Roman"/>
                          <a:cs typeface="Times New Roman"/>
                        </a:rPr>
                        <a:t>users?</a:t>
                      </a: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101600" marR="262255">
                        <a:lnSpc>
                          <a:spcPts val="1350"/>
                        </a:lnSpc>
                        <a:spcBef>
                          <a:spcPts val="1245"/>
                        </a:spcBef>
                      </a:pPr>
                      <a:r>
                        <a:rPr dirty="0" sz="1200">
                          <a:latin typeface="Times New Roman"/>
                          <a:cs typeface="Times New Roman"/>
                        </a:rPr>
                        <a:t>They</a:t>
                      </a:r>
                      <a:r>
                        <a:rPr dirty="0" sz="1200" spc="27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>
                          <a:latin typeface="Times New Roman"/>
                          <a:cs typeface="Times New Roman"/>
                        </a:rPr>
                        <a:t>often</a:t>
                      </a:r>
                      <a:r>
                        <a:rPr dirty="0" sz="120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>
                          <a:latin typeface="Times New Roman"/>
                          <a:cs typeface="Times New Roman"/>
                        </a:rPr>
                        <a:t>remind</a:t>
                      </a:r>
                      <a:r>
                        <a:rPr dirty="0" sz="120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>
                          <a:latin typeface="Times New Roman"/>
                          <a:cs typeface="Times New Roman"/>
                        </a:rPr>
                        <a:t>us</a:t>
                      </a:r>
                      <a:r>
                        <a:rPr dirty="0" sz="120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>
                          <a:latin typeface="Times New Roman"/>
                          <a:cs typeface="Times New Roman"/>
                        </a:rPr>
                        <a:t>not</a:t>
                      </a:r>
                      <a:r>
                        <a:rPr dirty="0" sz="120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1200" spc="27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>
                          <a:latin typeface="Times New Roman"/>
                          <a:cs typeface="Times New Roman"/>
                        </a:rPr>
                        <a:t>include</a:t>
                      </a:r>
                      <a:r>
                        <a:rPr dirty="0" sz="120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0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>
                          <a:latin typeface="Times New Roman"/>
                          <a:cs typeface="Times New Roman"/>
                        </a:rPr>
                        <a:t>worker-adding</a:t>
                      </a:r>
                      <a:r>
                        <a:rPr dirty="0" sz="120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>
                          <a:latin typeface="Times New Roman"/>
                          <a:cs typeface="Times New Roman"/>
                        </a:rPr>
                        <a:t>feature</a:t>
                      </a:r>
                      <a:r>
                        <a:rPr dirty="0" sz="120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-25">
                          <a:latin typeface="Times New Roman"/>
                          <a:cs typeface="Times New Roman"/>
                        </a:rPr>
                        <a:t>on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supervisor’s</a:t>
                      </a:r>
                      <a:r>
                        <a:rPr dirty="0" sz="12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side,</a:t>
                      </a:r>
                      <a:r>
                        <a:rPr dirty="0" sz="12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emphasizing</a:t>
                      </a:r>
                      <a:r>
                        <a:rPr dirty="0" sz="12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that</a:t>
                      </a:r>
                      <a:r>
                        <a:rPr dirty="0" sz="12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only</a:t>
                      </a:r>
                      <a:r>
                        <a:rPr dirty="0" sz="12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firm</a:t>
                      </a:r>
                      <a:r>
                        <a:rPr dirty="0" sz="12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should</a:t>
                      </a:r>
                      <a:r>
                        <a:rPr dirty="0" sz="12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-20">
                          <a:latin typeface="Times New Roman"/>
                          <a:cs typeface="Times New Roman"/>
                        </a:rPr>
                        <a:t>have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12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authority</a:t>
                      </a:r>
                      <a:r>
                        <a:rPr dirty="0" sz="12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12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add</a:t>
                      </a:r>
                      <a:r>
                        <a:rPr dirty="0" sz="12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workers</a:t>
                      </a:r>
                      <a:r>
                        <a:rPr dirty="0" sz="12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12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ensure</a:t>
                      </a:r>
                      <a:r>
                        <a:rPr dirty="0" sz="12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proper</a:t>
                      </a:r>
                      <a:r>
                        <a:rPr dirty="0" sz="12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10">
                          <a:latin typeface="Times New Roman"/>
                          <a:cs typeface="Times New Roman"/>
                        </a:rPr>
                        <a:t>management</a:t>
                      </a:r>
                      <a:r>
                        <a:rPr dirty="0" sz="12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00" spc="-25">
                          <a:latin typeface="Times New Roman"/>
                          <a:cs typeface="Times New Roman"/>
                        </a:rPr>
                        <a:t>and </a:t>
                      </a:r>
                      <a:r>
                        <a:rPr dirty="0" sz="1200" spc="-10">
                          <a:latin typeface="Times New Roman"/>
                          <a:cs typeface="Times New Roman"/>
                        </a:rPr>
                        <a:t>accountability.</a:t>
                      </a: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22225">
                    <a:lnL w="9525">
                      <a:solidFill>
                        <a:srgbClr val="BE2025"/>
                      </a:solidFill>
                      <a:prstDash val="solid"/>
                    </a:lnL>
                    <a:lnR w="19050">
                      <a:solidFill>
                        <a:srgbClr val="BE2025"/>
                      </a:solidFill>
                      <a:prstDash val="solid"/>
                    </a:lnR>
                    <a:lnT w="3175">
                      <a:solidFill>
                        <a:srgbClr val="BE2025"/>
                      </a:solidFill>
                      <a:prstDash val="solid"/>
                    </a:lnT>
                    <a:lnB w="9525">
                      <a:solidFill>
                        <a:srgbClr val="BE2025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Competition</a:t>
            </a:r>
            <a:r>
              <a:rPr dirty="0" spc="190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Analysis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graphicFrame>
        <p:nvGraphicFramePr>
          <p:cNvPr id="5" name="object 5" descr=""/>
          <p:cNvGraphicFramePr>
            <a:graphicFrameLocks noGrp="1"/>
          </p:cNvGraphicFramePr>
          <p:nvPr/>
        </p:nvGraphicFramePr>
        <p:xfrm>
          <a:off x="596696" y="1516788"/>
          <a:ext cx="9652000" cy="21475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02205"/>
                <a:gridCol w="1262380"/>
                <a:gridCol w="2955924"/>
                <a:gridCol w="2955925"/>
              </a:tblGrid>
              <a:tr h="45593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dirty="0" sz="115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COMPETITOR</a:t>
                      </a:r>
                      <a:r>
                        <a:rPr dirty="0" sz="1150" spc="42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150" spc="-2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NAME</a:t>
                      </a:r>
                      <a:endParaRPr sz="11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122555"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dirty="0" sz="1150" spc="-2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TYPE</a:t>
                      </a:r>
                      <a:endParaRPr sz="11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12255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dirty="0" sz="1150" spc="-1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STRENGTHS</a:t>
                      </a:r>
                      <a:endParaRPr sz="11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12255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8890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dirty="0" sz="1150" spc="-1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WEAKNESSES</a:t>
                      </a:r>
                      <a:endParaRPr sz="11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122555">
                    <a:lnL w="19050">
                      <a:solidFill>
                        <a:srgbClr val="FFFFFF"/>
                      </a:solidFill>
                      <a:prstDash val="solid"/>
                    </a:lnL>
                    <a:solidFill>
                      <a:srgbClr val="F16629"/>
                    </a:solidFill>
                  </a:tcPr>
                </a:tc>
              </a:tr>
              <a:tr h="42290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Procore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CAD0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Direct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CAD0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20">
                          <a:latin typeface="Times New Roman"/>
                          <a:cs typeface="Times New Roman"/>
                        </a:rPr>
                        <a:t>All-in-one</a:t>
                      </a:r>
                      <a:r>
                        <a:rPr dirty="0" sz="1000" spc="3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construction</a:t>
                      </a:r>
                      <a:r>
                        <a:rPr dirty="0" sz="1000" spc="3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20">
                          <a:latin typeface="Times New Roman"/>
                          <a:cs typeface="Times New Roman"/>
                        </a:rPr>
                        <a:t>tool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CAD0D8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889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>
                          <a:latin typeface="Times New Roman"/>
                          <a:cs typeface="Times New Roman"/>
                        </a:rPr>
                        <a:t>Pricey</a:t>
                      </a:r>
                      <a:r>
                        <a:rPr dirty="0" sz="100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1000" spc="23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>
                          <a:latin typeface="Times New Roman"/>
                          <a:cs typeface="Times New Roman"/>
                        </a:rPr>
                        <a:t>hard</a:t>
                      </a:r>
                      <a:r>
                        <a:rPr dirty="0" sz="1000" spc="23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1000" spc="23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20">
                          <a:latin typeface="Times New Roman"/>
                          <a:cs typeface="Times New Roman"/>
                        </a:rPr>
                        <a:t>learn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solidFill>
                      <a:srgbClr val="CAD0D8"/>
                    </a:solidFill>
                  </a:tcPr>
                </a:tc>
              </a:tr>
              <a:tr h="42290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35">
                          <a:latin typeface="Times New Roman"/>
                          <a:cs typeface="Times New Roman"/>
                        </a:rPr>
                        <a:t>ClickUp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Indirect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10">
                          <a:latin typeface="Times New Roman"/>
                          <a:cs typeface="Times New Roman"/>
                        </a:rPr>
                        <a:t>Flexible</a:t>
                      </a:r>
                      <a:r>
                        <a:rPr dirty="0" sz="100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1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100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affordable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889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20">
                          <a:latin typeface="Times New Roman"/>
                          <a:cs typeface="Times New Roman"/>
                        </a:rPr>
                        <a:t>Not</a:t>
                      </a:r>
                      <a:r>
                        <a:rPr dirty="0" sz="10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100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20">
                          <a:latin typeface="Times New Roman"/>
                          <a:cs typeface="Times New Roman"/>
                        </a:rPr>
                        <a:t>construction</a:t>
                      </a:r>
                      <a:r>
                        <a:rPr dirty="0" sz="100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25">
                          <a:latin typeface="Times New Roman"/>
                          <a:cs typeface="Times New Roman"/>
                        </a:rPr>
                        <a:t>use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solidFill>
                      <a:srgbClr val="F1F1F1"/>
                    </a:solidFill>
                  </a:tcPr>
                </a:tc>
              </a:tr>
              <a:tr h="42290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10">
                          <a:latin typeface="Times New Roman"/>
                          <a:cs typeface="Times New Roman"/>
                        </a:rPr>
                        <a:t>Autodesk</a:t>
                      </a:r>
                      <a:r>
                        <a:rPr dirty="0" sz="1000" spc="2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45">
                          <a:latin typeface="Times New Roman"/>
                          <a:cs typeface="Times New Roman"/>
                        </a:rPr>
                        <a:t>Construction</a:t>
                      </a:r>
                      <a:r>
                        <a:rPr dirty="0" sz="1000" spc="2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Cloud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CAD0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Direct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CAD0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10">
                          <a:latin typeface="Times New Roman"/>
                          <a:cs typeface="Times New Roman"/>
                        </a:rPr>
                        <a:t>Powerful</a:t>
                      </a:r>
                      <a:r>
                        <a:rPr dirty="0" sz="1000" spc="2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10">
                          <a:latin typeface="Times New Roman"/>
                          <a:cs typeface="Times New Roman"/>
                        </a:rPr>
                        <a:t>BIM,</a:t>
                      </a:r>
                      <a:r>
                        <a:rPr dirty="0" sz="1000" spc="2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10">
                          <a:latin typeface="Times New Roman"/>
                          <a:cs typeface="Times New Roman"/>
                        </a:rPr>
                        <a:t>global</a:t>
                      </a:r>
                      <a:r>
                        <a:rPr dirty="0" sz="1000" spc="2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20">
                          <a:latin typeface="Times New Roman"/>
                          <a:cs typeface="Times New Roman"/>
                        </a:rPr>
                        <a:t>reach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CAD0D8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889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>
                          <a:latin typeface="Times New Roman"/>
                          <a:cs typeface="Times New Roman"/>
                        </a:rPr>
                        <a:t>Costly,</a:t>
                      </a:r>
                      <a:r>
                        <a:rPr dirty="0" sz="1000" spc="2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>
                          <a:latin typeface="Times New Roman"/>
                          <a:cs typeface="Times New Roman"/>
                        </a:rPr>
                        <a:t>complex</a:t>
                      </a:r>
                      <a:r>
                        <a:rPr dirty="0" sz="1000" spc="3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1000" spc="2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25">
                          <a:latin typeface="Times New Roman"/>
                          <a:cs typeface="Times New Roman"/>
                        </a:rPr>
                        <a:t>use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solidFill>
                      <a:srgbClr val="CAD0D8"/>
                    </a:solidFill>
                  </a:tcPr>
                </a:tc>
              </a:tr>
              <a:tr h="42290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Asana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Indirect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 spc="10">
                          <a:latin typeface="Times New Roman"/>
                          <a:cs typeface="Times New Roman"/>
                        </a:rPr>
                        <a:t>Easy,</a:t>
                      </a:r>
                      <a:r>
                        <a:rPr dirty="0" sz="1000" spc="28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10">
                          <a:latin typeface="Times New Roman"/>
                          <a:cs typeface="Times New Roman"/>
                        </a:rPr>
                        <a:t>flexible,</a:t>
                      </a:r>
                      <a:r>
                        <a:rPr dirty="0" sz="1000" spc="28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scalable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889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1000">
                          <a:latin typeface="Times New Roman"/>
                          <a:cs typeface="Times New Roman"/>
                        </a:rPr>
                        <a:t>Not</a:t>
                      </a:r>
                      <a:r>
                        <a:rPr dirty="0" sz="1000" spc="2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000" spc="45">
                          <a:latin typeface="Times New Roman"/>
                          <a:cs typeface="Times New Roman"/>
                        </a:rPr>
                        <a:t>construction-</a:t>
                      </a:r>
                      <a:r>
                        <a:rPr dirty="0" sz="1000" spc="-10">
                          <a:latin typeface="Times New Roman"/>
                          <a:cs typeface="Times New Roman"/>
                        </a:rPr>
                        <a:t>focused</a:t>
                      </a: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FFFFFF"/>
                      </a:solidFill>
                      <a:prstDash val="solid"/>
                    </a:lnL>
                    <a:solidFill>
                      <a:srgbClr val="F1F1F1"/>
                    </a:solidFill>
                  </a:tcPr>
                </a:tc>
              </a:tr>
            </a:tbl>
          </a:graphicData>
        </a:graphic>
      </p:graphicFrame>
      <p:sp>
        <p:nvSpPr>
          <p:cNvPr id="6" name="object 6" descr=""/>
          <p:cNvSpPr txBox="1"/>
          <p:nvPr/>
        </p:nvSpPr>
        <p:spPr>
          <a:xfrm>
            <a:off x="596696" y="4016504"/>
            <a:ext cx="9575800" cy="122174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52705" rIns="0" bIns="0" rtlCol="0" vert="horz">
            <a:spAutoFit/>
          </a:bodyPr>
          <a:lstStyle/>
          <a:p>
            <a:pPr marL="260350">
              <a:lnSpc>
                <a:spcPct val="100000"/>
              </a:lnSpc>
              <a:spcBef>
                <a:spcPts val="415"/>
              </a:spcBef>
            </a:pP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Our</a:t>
            </a:r>
            <a:r>
              <a:rPr dirty="0" sz="1250" spc="21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45" b="1">
                <a:solidFill>
                  <a:srgbClr val="F16629"/>
                </a:solidFill>
                <a:latin typeface="Times New Roman"/>
                <a:cs typeface="Times New Roman"/>
              </a:rPr>
              <a:t>Product/Service</a:t>
            </a:r>
            <a:r>
              <a:rPr dirty="0" sz="125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will</a:t>
            </a:r>
            <a:r>
              <a:rPr dirty="0" sz="125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be</a:t>
            </a:r>
            <a:r>
              <a:rPr dirty="0" sz="125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better</a:t>
            </a:r>
            <a:r>
              <a:rPr dirty="0" sz="1250" spc="21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than</a:t>
            </a:r>
            <a:r>
              <a:rPr dirty="0" sz="125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the</a:t>
            </a:r>
            <a:r>
              <a:rPr dirty="0" sz="125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45" b="1">
                <a:solidFill>
                  <a:srgbClr val="F16629"/>
                </a:solidFill>
                <a:latin typeface="Times New Roman"/>
                <a:cs typeface="Times New Roman"/>
              </a:rPr>
              <a:t>competitors'</a:t>
            </a:r>
            <a:r>
              <a:rPr dirty="0" sz="125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solutions</a:t>
            </a:r>
            <a:r>
              <a:rPr dirty="0" sz="125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35" b="1">
                <a:solidFill>
                  <a:srgbClr val="F16629"/>
                </a:solidFill>
                <a:latin typeface="Times New Roman"/>
                <a:cs typeface="Times New Roman"/>
              </a:rPr>
              <a:t>because:</a:t>
            </a:r>
            <a:endParaRPr sz="1250">
              <a:latin typeface="Times New Roman"/>
              <a:cs typeface="Times New Roman"/>
            </a:endParaRPr>
          </a:p>
          <a:p>
            <a:pPr marL="260350" marR="325755">
              <a:lnSpc>
                <a:spcPts val="1280"/>
              </a:lnSpc>
              <a:spcBef>
                <a:spcPts val="1225"/>
              </a:spcBef>
            </a:pPr>
            <a:r>
              <a:rPr dirty="0" sz="1150" spc="10">
                <a:latin typeface="Times New Roman"/>
                <a:cs typeface="Times New Roman"/>
              </a:rPr>
              <a:t>All-in-one</a:t>
            </a:r>
            <a:r>
              <a:rPr dirty="0" sz="1150" spc="27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project,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worker,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and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equipment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management,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Affordable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and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student-friendly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subscription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model,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Real-time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progress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monitoring </a:t>
            </a:r>
            <a:r>
              <a:rPr dirty="0" sz="1150">
                <a:latin typeface="Times New Roman"/>
                <a:cs typeface="Times New Roman"/>
              </a:rPr>
              <a:t>with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visual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dashboards</a:t>
            </a:r>
            <a:endParaRPr sz="11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 descr=""/>
          <p:cNvGraphicFramePr>
            <a:graphicFrameLocks noGrp="1"/>
          </p:cNvGraphicFramePr>
          <p:nvPr/>
        </p:nvGraphicFramePr>
        <p:xfrm>
          <a:off x="612981" y="2119325"/>
          <a:ext cx="6346190" cy="3175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7034"/>
                <a:gridCol w="5862320"/>
              </a:tblGrid>
              <a:tr h="1465580">
                <a:tc rowSpan="3">
                  <a:txBody>
                    <a:bodyPr/>
                    <a:lstStyle/>
                    <a:p>
                      <a:pPr marL="1012825">
                        <a:lnSpc>
                          <a:spcPct val="100000"/>
                        </a:lnSpc>
                        <a:spcBef>
                          <a:spcPts val="775"/>
                        </a:spcBef>
                      </a:pPr>
                      <a:r>
                        <a:rPr dirty="0" sz="1250" spc="5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GTM</a:t>
                      </a:r>
                      <a:r>
                        <a:rPr dirty="0" sz="1250" spc="95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35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Channels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98425" vert="vert270"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marL="260350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1500" spc="35" b="1">
                          <a:solidFill>
                            <a:srgbClr val="BF0000"/>
                          </a:solidFill>
                          <a:latin typeface="Times New Roman"/>
                          <a:cs typeface="Times New Roman"/>
                        </a:rPr>
                        <a:t>Digital</a:t>
                      </a: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marL="260350" marR="304165">
                        <a:lnSpc>
                          <a:spcPts val="1410"/>
                        </a:lnSpc>
                        <a:spcBef>
                          <a:spcPts val="1460"/>
                        </a:spcBef>
                      </a:pPr>
                      <a:r>
                        <a:rPr dirty="0" sz="1250" spc="45">
                          <a:latin typeface="Times New Roman"/>
                          <a:cs typeface="Times New Roman"/>
                        </a:rPr>
                        <a:t>Facebook</a:t>
                      </a:r>
                      <a:r>
                        <a:rPr dirty="0" sz="1250" spc="1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Ads</a:t>
                      </a:r>
                      <a:r>
                        <a:rPr dirty="0" sz="1250" spc="18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1250" spc="1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Instagram</a:t>
                      </a:r>
                      <a:r>
                        <a:rPr dirty="0" sz="1250" spc="18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dirty="0" sz="1250" spc="1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1250" spc="18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reaching</a:t>
                      </a:r>
                      <a:r>
                        <a:rPr dirty="0" sz="1250" spc="1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local</a:t>
                      </a:r>
                      <a:r>
                        <a:rPr dirty="0" sz="1250" spc="18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construction</a:t>
                      </a:r>
                      <a:r>
                        <a:rPr dirty="0" sz="1250" spc="1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firms</a:t>
                      </a:r>
                      <a:r>
                        <a:rPr dirty="0" sz="1250" spc="18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-25">
                          <a:latin typeface="Times New Roman"/>
                          <a:cs typeface="Times New Roman"/>
                        </a:rPr>
                        <a:t>and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professionals.</a:t>
                      </a:r>
                      <a:r>
                        <a:rPr dirty="0" sz="1250" spc="1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LinkedIn</a:t>
                      </a:r>
                      <a:r>
                        <a:rPr dirty="0" sz="1250" spc="1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dirty="0" sz="1250" spc="1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1250" spc="1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connect</a:t>
                      </a:r>
                      <a:r>
                        <a:rPr dirty="0" sz="1250" spc="1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with</a:t>
                      </a:r>
                      <a:r>
                        <a:rPr dirty="0" sz="1250" spc="1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project</a:t>
                      </a:r>
                      <a:r>
                        <a:rPr dirty="0" sz="1250" spc="1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managers.</a:t>
                      </a:r>
                      <a:r>
                        <a:rPr dirty="0" sz="1250" spc="1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SEO</a:t>
                      </a:r>
                      <a:r>
                        <a:rPr dirty="0" sz="1250" spc="1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dirty="0" sz="1250" spc="1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1250" spc="1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-20">
                          <a:latin typeface="Times New Roman"/>
                          <a:cs typeface="Times New Roman"/>
                        </a:rPr>
                        <a:t>make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our</a:t>
                      </a:r>
                      <a:r>
                        <a:rPr dirty="0" sz="1250" spc="2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platform</a:t>
                      </a:r>
                      <a:r>
                        <a:rPr dirty="0" sz="12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easily</a:t>
                      </a:r>
                      <a:r>
                        <a:rPr dirty="0" sz="12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discoverable</a:t>
                      </a:r>
                      <a:r>
                        <a:rPr dirty="0" sz="12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-10">
                          <a:latin typeface="Times New Roman"/>
                          <a:cs typeface="Times New Roman"/>
                        </a:rPr>
                        <a:t>online.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142875">
                    <a:solidFill>
                      <a:srgbClr val="F1F1F1"/>
                    </a:solidFill>
                  </a:tcPr>
                </a:tc>
              </a:tr>
              <a:tr h="243840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98425" vert="vert270"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465580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98425" vert="vert270"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 marL="260350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1500" spc="40" b="1">
                          <a:solidFill>
                            <a:srgbClr val="BF0000"/>
                          </a:solidFill>
                          <a:latin typeface="Times New Roman"/>
                          <a:cs typeface="Times New Roman"/>
                        </a:rPr>
                        <a:t>Physical</a:t>
                      </a: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marL="260350" marR="308610">
                        <a:lnSpc>
                          <a:spcPts val="1410"/>
                        </a:lnSpc>
                        <a:spcBef>
                          <a:spcPts val="1460"/>
                        </a:spcBef>
                      </a:pPr>
                      <a:r>
                        <a:rPr dirty="0" sz="1250" spc="10">
                          <a:latin typeface="Times New Roman"/>
                          <a:cs typeface="Times New Roman"/>
                        </a:rPr>
                        <a:t>Flyers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1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brochures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1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10">
                          <a:latin typeface="Times New Roman"/>
                          <a:cs typeface="Times New Roman"/>
                        </a:rPr>
                        <a:t>distributed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10">
                          <a:latin typeface="Times New Roman"/>
                          <a:cs typeface="Times New Roman"/>
                        </a:rPr>
                        <a:t>in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universities,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construction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-10">
                          <a:latin typeface="Times New Roman"/>
                          <a:cs typeface="Times New Roman"/>
                        </a:rPr>
                        <a:t>supply</a:t>
                      </a:r>
                      <a:r>
                        <a:rPr dirty="0" sz="1250" spc="5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stores,</a:t>
                      </a:r>
                      <a:r>
                        <a:rPr dirty="0" sz="125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1250" spc="27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local</a:t>
                      </a:r>
                      <a:r>
                        <a:rPr dirty="0" sz="125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45">
                          <a:latin typeface="Times New Roman"/>
                          <a:cs typeface="Times New Roman"/>
                        </a:rPr>
                        <a:t>government</a:t>
                      </a:r>
                      <a:r>
                        <a:rPr dirty="0" sz="1250" spc="27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offices.</a:t>
                      </a:r>
                      <a:r>
                        <a:rPr dirty="0" sz="125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Local</a:t>
                      </a:r>
                      <a:r>
                        <a:rPr dirty="0" sz="1250" spc="27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radio</a:t>
                      </a:r>
                      <a:r>
                        <a:rPr dirty="0" sz="125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ads</a:t>
                      </a:r>
                      <a:r>
                        <a:rPr dirty="0" sz="1250" spc="27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dirty="0" sz="125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1250" spc="27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reach</a:t>
                      </a:r>
                      <a:r>
                        <a:rPr dirty="0" sz="125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-10">
                          <a:latin typeface="Times New Roman"/>
                          <a:cs typeface="Times New Roman"/>
                        </a:rPr>
                        <a:t>contractors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1250" spc="1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firms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>
                          <a:latin typeface="Times New Roman"/>
                          <a:cs typeface="Times New Roman"/>
                        </a:rPr>
                        <a:t>in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50">
                          <a:latin typeface="Times New Roman"/>
                          <a:cs typeface="Times New Roman"/>
                        </a:rPr>
                        <a:t>Zamboanga</a:t>
                      </a:r>
                      <a:r>
                        <a:rPr dirty="0" sz="12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250" spc="-20">
                          <a:latin typeface="Times New Roman"/>
                          <a:cs typeface="Times New Roman"/>
                        </a:rPr>
                        <a:t>City.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142875">
                    <a:solidFill>
                      <a:srgbClr val="F1F1F1"/>
                    </a:solidFill>
                  </a:tcPr>
                </a:tc>
              </a:tr>
            </a:tbl>
          </a:graphicData>
        </a:graphic>
      </p:graphicFrame>
      <p:sp>
        <p:nvSpPr>
          <p:cNvPr id="3" name="object 3" descr=""/>
          <p:cNvSpPr/>
          <p:nvPr/>
        </p:nvSpPr>
        <p:spPr>
          <a:xfrm>
            <a:off x="7452597" y="2453164"/>
            <a:ext cx="2117090" cy="2117090"/>
          </a:xfrm>
          <a:custGeom>
            <a:avLst/>
            <a:gdLst/>
            <a:ahLst/>
            <a:cxnLst/>
            <a:rect l="l" t="t" r="r" b="b"/>
            <a:pathLst>
              <a:path w="2117090" h="2117090">
                <a:moveTo>
                  <a:pt x="1058511" y="2117023"/>
                </a:moveTo>
                <a:lnTo>
                  <a:pt x="1006573" y="2115748"/>
                </a:lnTo>
                <a:lnTo>
                  <a:pt x="954759" y="2111926"/>
                </a:lnTo>
                <a:lnTo>
                  <a:pt x="903195" y="2105566"/>
                </a:lnTo>
                <a:lnTo>
                  <a:pt x="852006" y="2096684"/>
                </a:lnTo>
                <a:lnTo>
                  <a:pt x="801314" y="2085301"/>
                </a:lnTo>
                <a:lnTo>
                  <a:pt x="751242" y="2071444"/>
                </a:lnTo>
                <a:lnTo>
                  <a:pt x="701909" y="2055146"/>
                </a:lnTo>
                <a:lnTo>
                  <a:pt x="653436" y="2036449"/>
                </a:lnTo>
                <a:lnTo>
                  <a:pt x="605939" y="2015394"/>
                </a:lnTo>
                <a:lnTo>
                  <a:pt x="559533" y="1992035"/>
                </a:lnTo>
                <a:lnTo>
                  <a:pt x="514327" y="1966427"/>
                </a:lnTo>
                <a:lnTo>
                  <a:pt x="470433" y="1938631"/>
                </a:lnTo>
                <a:lnTo>
                  <a:pt x="427956" y="1908716"/>
                </a:lnTo>
                <a:lnTo>
                  <a:pt x="386999" y="1876752"/>
                </a:lnTo>
                <a:lnTo>
                  <a:pt x="347658" y="1842817"/>
                </a:lnTo>
                <a:lnTo>
                  <a:pt x="310030" y="1806992"/>
                </a:lnTo>
                <a:lnTo>
                  <a:pt x="274205" y="1769365"/>
                </a:lnTo>
                <a:lnTo>
                  <a:pt x="240271" y="1730024"/>
                </a:lnTo>
                <a:lnTo>
                  <a:pt x="208307" y="1689066"/>
                </a:lnTo>
                <a:lnTo>
                  <a:pt x="178390" y="1646589"/>
                </a:lnTo>
                <a:lnTo>
                  <a:pt x="150595" y="1602695"/>
                </a:lnTo>
                <a:lnTo>
                  <a:pt x="124987" y="1557490"/>
                </a:lnTo>
                <a:lnTo>
                  <a:pt x="101627" y="1511083"/>
                </a:lnTo>
                <a:lnTo>
                  <a:pt x="80573" y="1463586"/>
                </a:lnTo>
                <a:lnTo>
                  <a:pt x="61875" y="1415113"/>
                </a:lnTo>
                <a:lnTo>
                  <a:pt x="45578" y="1365781"/>
                </a:lnTo>
                <a:lnTo>
                  <a:pt x="31722" y="1315708"/>
                </a:lnTo>
                <a:lnTo>
                  <a:pt x="20339" y="1265017"/>
                </a:lnTo>
                <a:lnTo>
                  <a:pt x="11457" y="1213827"/>
                </a:lnTo>
                <a:lnTo>
                  <a:pt x="5097" y="1162264"/>
                </a:lnTo>
                <a:lnTo>
                  <a:pt x="1275" y="1110450"/>
                </a:lnTo>
                <a:lnTo>
                  <a:pt x="0" y="1058511"/>
                </a:lnTo>
                <a:lnTo>
                  <a:pt x="318" y="1032534"/>
                </a:lnTo>
                <a:lnTo>
                  <a:pt x="2868" y="980642"/>
                </a:lnTo>
                <a:lnTo>
                  <a:pt x="7960" y="928938"/>
                </a:lnTo>
                <a:lnTo>
                  <a:pt x="15584" y="877546"/>
                </a:lnTo>
                <a:lnTo>
                  <a:pt x="25719" y="826590"/>
                </a:lnTo>
                <a:lnTo>
                  <a:pt x="38343" y="776192"/>
                </a:lnTo>
                <a:lnTo>
                  <a:pt x="53424" y="726475"/>
                </a:lnTo>
                <a:lnTo>
                  <a:pt x="70927" y="677558"/>
                </a:lnTo>
                <a:lnTo>
                  <a:pt x="90809" y="629558"/>
                </a:lnTo>
                <a:lnTo>
                  <a:pt x="113023" y="582592"/>
                </a:lnTo>
                <a:lnTo>
                  <a:pt x="137514" y="536773"/>
                </a:lnTo>
                <a:lnTo>
                  <a:pt x="164224" y="492210"/>
                </a:lnTo>
                <a:lnTo>
                  <a:pt x="193087" y="449011"/>
                </a:lnTo>
                <a:lnTo>
                  <a:pt x="224037" y="407281"/>
                </a:lnTo>
                <a:lnTo>
                  <a:pt x="256996" y="367120"/>
                </a:lnTo>
                <a:lnTo>
                  <a:pt x="291887" y="328624"/>
                </a:lnTo>
                <a:lnTo>
                  <a:pt x="328624" y="291887"/>
                </a:lnTo>
                <a:lnTo>
                  <a:pt x="367120" y="256996"/>
                </a:lnTo>
                <a:lnTo>
                  <a:pt x="407281" y="224037"/>
                </a:lnTo>
                <a:lnTo>
                  <a:pt x="449011" y="193088"/>
                </a:lnTo>
                <a:lnTo>
                  <a:pt x="492209" y="164223"/>
                </a:lnTo>
                <a:lnTo>
                  <a:pt x="536772" y="137514"/>
                </a:lnTo>
                <a:lnTo>
                  <a:pt x="582592" y="113023"/>
                </a:lnTo>
                <a:lnTo>
                  <a:pt x="629558" y="90809"/>
                </a:lnTo>
                <a:lnTo>
                  <a:pt x="677558" y="70927"/>
                </a:lnTo>
                <a:lnTo>
                  <a:pt x="726475" y="53424"/>
                </a:lnTo>
                <a:lnTo>
                  <a:pt x="776192" y="38343"/>
                </a:lnTo>
                <a:lnTo>
                  <a:pt x="826589" y="25719"/>
                </a:lnTo>
                <a:lnTo>
                  <a:pt x="877545" y="15583"/>
                </a:lnTo>
                <a:lnTo>
                  <a:pt x="928938" y="7960"/>
                </a:lnTo>
                <a:lnTo>
                  <a:pt x="980643" y="2868"/>
                </a:lnTo>
                <a:lnTo>
                  <a:pt x="1032534" y="318"/>
                </a:lnTo>
                <a:lnTo>
                  <a:pt x="1058511" y="0"/>
                </a:lnTo>
                <a:lnTo>
                  <a:pt x="1084488" y="318"/>
                </a:lnTo>
                <a:lnTo>
                  <a:pt x="1136380" y="2868"/>
                </a:lnTo>
                <a:lnTo>
                  <a:pt x="1188085" y="7960"/>
                </a:lnTo>
                <a:lnTo>
                  <a:pt x="1239476" y="15583"/>
                </a:lnTo>
                <a:lnTo>
                  <a:pt x="1290432" y="25719"/>
                </a:lnTo>
                <a:lnTo>
                  <a:pt x="1340830" y="38343"/>
                </a:lnTo>
                <a:lnTo>
                  <a:pt x="1390547" y="53424"/>
                </a:lnTo>
                <a:lnTo>
                  <a:pt x="1439463" y="70927"/>
                </a:lnTo>
                <a:lnTo>
                  <a:pt x="1487462" y="90809"/>
                </a:lnTo>
                <a:lnTo>
                  <a:pt x="1534429" y="113023"/>
                </a:lnTo>
                <a:lnTo>
                  <a:pt x="1580249" y="137514"/>
                </a:lnTo>
                <a:lnTo>
                  <a:pt x="1624811" y="164223"/>
                </a:lnTo>
                <a:lnTo>
                  <a:pt x="1668011" y="193088"/>
                </a:lnTo>
                <a:lnTo>
                  <a:pt x="1709741" y="224037"/>
                </a:lnTo>
                <a:lnTo>
                  <a:pt x="1749902" y="256996"/>
                </a:lnTo>
                <a:lnTo>
                  <a:pt x="1788398" y="291887"/>
                </a:lnTo>
                <a:lnTo>
                  <a:pt x="1825135" y="328624"/>
                </a:lnTo>
                <a:lnTo>
                  <a:pt x="1860026" y="367120"/>
                </a:lnTo>
                <a:lnTo>
                  <a:pt x="1892985" y="407281"/>
                </a:lnTo>
                <a:lnTo>
                  <a:pt x="1923934" y="449011"/>
                </a:lnTo>
                <a:lnTo>
                  <a:pt x="1952798" y="492210"/>
                </a:lnTo>
                <a:lnTo>
                  <a:pt x="1979508" y="536773"/>
                </a:lnTo>
                <a:lnTo>
                  <a:pt x="2003999" y="582592"/>
                </a:lnTo>
                <a:lnTo>
                  <a:pt x="2026212" y="629558"/>
                </a:lnTo>
                <a:lnTo>
                  <a:pt x="2046093" y="677558"/>
                </a:lnTo>
                <a:lnTo>
                  <a:pt x="2063597" y="726475"/>
                </a:lnTo>
                <a:lnTo>
                  <a:pt x="2078679" y="776192"/>
                </a:lnTo>
                <a:lnTo>
                  <a:pt x="2091303" y="826590"/>
                </a:lnTo>
                <a:lnTo>
                  <a:pt x="2101440" y="877546"/>
                </a:lnTo>
                <a:lnTo>
                  <a:pt x="2109063" y="928938"/>
                </a:lnTo>
                <a:lnTo>
                  <a:pt x="2114155" y="980642"/>
                </a:lnTo>
                <a:lnTo>
                  <a:pt x="2116705" y="1032534"/>
                </a:lnTo>
                <a:lnTo>
                  <a:pt x="2117023" y="1058511"/>
                </a:lnTo>
                <a:lnTo>
                  <a:pt x="2116705" y="1084488"/>
                </a:lnTo>
                <a:lnTo>
                  <a:pt x="2114155" y="1136380"/>
                </a:lnTo>
                <a:lnTo>
                  <a:pt x="2109063" y="1188084"/>
                </a:lnTo>
                <a:lnTo>
                  <a:pt x="2101440" y="1239476"/>
                </a:lnTo>
                <a:lnTo>
                  <a:pt x="2091303" y="1290432"/>
                </a:lnTo>
                <a:lnTo>
                  <a:pt x="2078679" y="1340830"/>
                </a:lnTo>
                <a:lnTo>
                  <a:pt x="2063597" y="1390547"/>
                </a:lnTo>
                <a:lnTo>
                  <a:pt x="2046093" y="1439464"/>
                </a:lnTo>
                <a:lnTo>
                  <a:pt x="2026212" y="1487464"/>
                </a:lnTo>
                <a:lnTo>
                  <a:pt x="2003999" y="1534430"/>
                </a:lnTo>
                <a:lnTo>
                  <a:pt x="1979508" y="1580250"/>
                </a:lnTo>
                <a:lnTo>
                  <a:pt x="1952798" y="1624813"/>
                </a:lnTo>
                <a:lnTo>
                  <a:pt x="1923934" y="1668011"/>
                </a:lnTo>
                <a:lnTo>
                  <a:pt x="1892985" y="1709741"/>
                </a:lnTo>
                <a:lnTo>
                  <a:pt x="1860026" y="1749903"/>
                </a:lnTo>
                <a:lnTo>
                  <a:pt x="1825135" y="1788398"/>
                </a:lnTo>
                <a:lnTo>
                  <a:pt x="1788398" y="1825135"/>
                </a:lnTo>
                <a:lnTo>
                  <a:pt x="1749902" y="1860026"/>
                </a:lnTo>
                <a:lnTo>
                  <a:pt x="1709741" y="1892985"/>
                </a:lnTo>
                <a:lnTo>
                  <a:pt x="1668011" y="1923934"/>
                </a:lnTo>
                <a:lnTo>
                  <a:pt x="1624811" y="1952798"/>
                </a:lnTo>
                <a:lnTo>
                  <a:pt x="1580248" y="1979508"/>
                </a:lnTo>
                <a:lnTo>
                  <a:pt x="1534428" y="2004000"/>
                </a:lnTo>
                <a:lnTo>
                  <a:pt x="1487462" y="2026213"/>
                </a:lnTo>
                <a:lnTo>
                  <a:pt x="1439463" y="2046095"/>
                </a:lnTo>
                <a:lnTo>
                  <a:pt x="1390547" y="2063598"/>
                </a:lnTo>
                <a:lnTo>
                  <a:pt x="1340831" y="2078680"/>
                </a:lnTo>
                <a:lnTo>
                  <a:pt x="1290432" y="2091303"/>
                </a:lnTo>
                <a:lnTo>
                  <a:pt x="1239476" y="2101439"/>
                </a:lnTo>
                <a:lnTo>
                  <a:pt x="1188085" y="2109063"/>
                </a:lnTo>
                <a:lnTo>
                  <a:pt x="1136380" y="2114155"/>
                </a:lnTo>
                <a:lnTo>
                  <a:pt x="1084488" y="2116704"/>
                </a:lnTo>
                <a:lnTo>
                  <a:pt x="1058511" y="2117023"/>
                </a:lnTo>
                <a:close/>
              </a:path>
            </a:pathLst>
          </a:custGeom>
          <a:solidFill>
            <a:srgbClr val="B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7713940" y="2782445"/>
            <a:ext cx="1588770" cy="1432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452120">
              <a:lnSpc>
                <a:spcPct val="100000"/>
              </a:lnSpc>
              <a:spcBef>
                <a:spcPts val="95"/>
              </a:spcBef>
            </a:pP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Market</a:t>
            </a:r>
            <a:r>
              <a:rPr dirty="0" sz="900" spc="254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spc="-20" b="1">
                <a:solidFill>
                  <a:srgbClr val="FFFFFF"/>
                </a:solidFill>
                <a:latin typeface="Arial"/>
                <a:cs typeface="Arial"/>
              </a:rPr>
              <a:t>Size</a:t>
            </a:r>
            <a:endParaRPr sz="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80"/>
              </a:spcBef>
            </a:pPr>
            <a:endParaRPr sz="900">
              <a:latin typeface="Arial"/>
              <a:cs typeface="Arial"/>
            </a:endParaRPr>
          </a:p>
          <a:p>
            <a:pPr marL="12700" marR="5080" indent="514350">
              <a:lnSpc>
                <a:spcPts val="960"/>
              </a:lnSpc>
              <a:spcBef>
                <a:spcPts val="5"/>
              </a:spcBef>
            </a:pPr>
            <a:r>
              <a:rPr dirty="0" sz="900" spc="-10" b="1">
                <a:solidFill>
                  <a:srgbClr val="FFFFFF"/>
                </a:solidFill>
                <a:latin typeface="Arial"/>
                <a:cs typeface="Arial"/>
              </a:rPr>
              <a:t>Globally: </a:t>
            </a:r>
            <a:r>
              <a:rPr dirty="0" sz="900" spc="10" b="1">
                <a:solidFill>
                  <a:srgbClr val="FFFFFF"/>
                </a:solidFill>
                <a:latin typeface="Arial"/>
                <a:cs typeface="Arial"/>
              </a:rPr>
              <a:t>Construction</a:t>
            </a:r>
            <a:r>
              <a:rPr dirty="0" sz="900" spc="3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spc="-10" b="1">
                <a:solidFill>
                  <a:srgbClr val="FFFFFF"/>
                </a:solidFill>
                <a:latin typeface="Arial"/>
                <a:cs typeface="Arial"/>
              </a:rPr>
              <a:t>Management</a:t>
            </a:r>
            <a:endParaRPr sz="900">
              <a:latin typeface="Arial"/>
              <a:cs typeface="Arial"/>
            </a:endParaRPr>
          </a:p>
          <a:p>
            <a:pPr marL="113030">
              <a:lnSpc>
                <a:spcPts val="950"/>
              </a:lnSpc>
            </a:pP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Software</a:t>
            </a:r>
            <a:r>
              <a:rPr dirty="0" sz="900" spc="19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dirty="0" sz="900" spc="19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$25B</a:t>
            </a:r>
            <a:r>
              <a:rPr dirty="0" sz="900" spc="2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spc="-10" b="1">
                <a:solidFill>
                  <a:srgbClr val="FFFFFF"/>
                </a:solidFill>
                <a:latin typeface="Arial"/>
                <a:cs typeface="Arial"/>
              </a:rPr>
              <a:t>(2025)</a:t>
            </a:r>
            <a:endParaRPr sz="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35"/>
              </a:spcBef>
            </a:pPr>
            <a:endParaRPr sz="900">
              <a:latin typeface="Arial"/>
              <a:cs typeface="Arial"/>
            </a:endParaRPr>
          </a:p>
          <a:p>
            <a:pPr marL="175895" marR="168275" indent="228600">
              <a:lnSpc>
                <a:spcPct val="92000"/>
              </a:lnSpc>
            </a:pP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Growth</a:t>
            </a:r>
            <a:r>
              <a:rPr dirty="0" sz="900" spc="2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spc="-10" b="1">
                <a:solidFill>
                  <a:srgbClr val="FFFFFF"/>
                </a:solidFill>
                <a:latin typeface="Arial"/>
                <a:cs typeface="Arial"/>
              </a:rPr>
              <a:t>Rate: </a:t>
            </a: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Annual</a:t>
            </a:r>
            <a:r>
              <a:rPr dirty="0" sz="900" spc="2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Growth</a:t>
            </a:r>
            <a:r>
              <a:rPr dirty="0" sz="900" spc="254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spc="-20" b="1">
                <a:solidFill>
                  <a:srgbClr val="FFFFFF"/>
                </a:solidFill>
                <a:latin typeface="Arial"/>
                <a:cs typeface="Arial"/>
              </a:rPr>
              <a:t>Rate: </a:t>
            </a: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26–36%</a:t>
            </a:r>
            <a:r>
              <a:rPr dirty="0" sz="900" spc="1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CAGR</a:t>
            </a:r>
            <a:r>
              <a:rPr dirty="0" sz="900" spc="19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b="1">
                <a:solidFill>
                  <a:srgbClr val="FFFFFF"/>
                </a:solidFill>
                <a:latin typeface="Arial"/>
                <a:cs typeface="Arial"/>
              </a:rPr>
              <a:t>(AI</a:t>
            </a:r>
            <a:r>
              <a:rPr dirty="0" sz="900" spc="19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00" spc="-25" b="1">
                <a:solidFill>
                  <a:srgbClr val="FFFFFF"/>
                </a:solidFill>
                <a:latin typeface="Arial"/>
                <a:cs typeface="Arial"/>
              </a:rPr>
              <a:t>in</a:t>
            </a:r>
            <a:endParaRPr sz="900">
              <a:latin typeface="Arial"/>
              <a:cs typeface="Arial"/>
            </a:endParaRPr>
          </a:p>
          <a:p>
            <a:pPr marL="489584">
              <a:lnSpc>
                <a:spcPts val="960"/>
              </a:lnSpc>
            </a:pPr>
            <a:r>
              <a:rPr dirty="0" sz="900" spc="-10" b="1">
                <a:solidFill>
                  <a:srgbClr val="FFFFFF"/>
                </a:solidFill>
                <a:latin typeface="Arial"/>
                <a:cs typeface="Arial"/>
              </a:rPr>
              <a:t>construct)</a:t>
            </a:r>
            <a:endParaRPr sz="9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7194608" y="4533060"/>
            <a:ext cx="2627630" cy="436245"/>
          </a:xfrm>
          <a:prstGeom prst="rect">
            <a:avLst/>
          </a:prstGeom>
        </p:spPr>
        <p:txBody>
          <a:bodyPr wrap="square" lIns="0" tIns="34925" rIns="0" bIns="0" rtlCol="0" vert="horz">
            <a:spAutoFit/>
          </a:bodyPr>
          <a:lstStyle/>
          <a:p>
            <a:pPr marL="12700" marR="5080" indent="121285">
              <a:lnSpc>
                <a:spcPts val="1540"/>
              </a:lnSpc>
              <a:spcBef>
                <a:spcPts val="275"/>
              </a:spcBef>
            </a:pPr>
            <a:r>
              <a:rPr dirty="0" sz="1400">
                <a:latin typeface="Times New Roman"/>
                <a:cs typeface="Times New Roman"/>
              </a:rPr>
              <a:t>Source:</a:t>
            </a:r>
            <a:r>
              <a:rPr dirty="0" sz="1400" spc="245">
                <a:latin typeface="Times New Roman"/>
                <a:cs typeface="Times New Roman"/>
              </a:rPr>
              <a:t> </a:t>
            </a:r>
            <a:r>
              <a:rPr dirty="0" sz="1400">
                <a:latin typeface="Times New Roman"/>
                <a:cs typeface="Times New Roman"/>
              </a:rPr>
              <a:t>Grand</a:t>
            </a:r>
            <a:r>
              <a:rPr dirty="0" sz="1400" spc="215">
                <a:latin typeface="Times New Roman"/>
                <a:cs typeface="Times New Roman"/>
              </a:rPr>
              <a:t> </a:t>
            </a:r>
            <a:r>
              <a:rPr dirty="0" sz="1400">
                <a:latin typeface="Times New Roman"/>
                <a:cs typeface="Times New Roman"/>
              </a:rPr>
              <a:t>View</a:t>
            </a:r>
            <a:r>
              <a:rPr dirty="0" sz="1400" spc="245">
                <a:latin typeface="Times New Roman"/>
                <a:cs typeface="Times New Roman"/>
              </a:rPr>
              <a:t> </a:t>
            </a:r>
            <a:r>
              <a:rPr dirty="0" sz="1400" spc="-10">
                <a:latin typeface="Times New Roman"/>
                <a:cs typeface="Times New Roman"/>
              </a:rPr>
              <a:t>Research, </a:t>
            </a:r>
            <a:r>
              <a:rPr dirty="0" sz="1400" spc="20">
                <a:latin typeface="Times New Roman"/>
                <a:cs typeface="Times New Roman"/>
              </a:rPr>
              <a:t>MarketResearch.com,</a:t>
            </a:r>
            <a:r>
              <a:rPr dirty="0" sz="1400" spc="434">
                <a:latin typeface="Times New Roman"/>
                <a:cs typeface="Times New Roman"/>
              </a:rPr>
              <a:t> </a:t>
            </a:r>
            <a:r>
              <a:rPr dirty="0" sz="1400" spc="-10">
                <a:latin typeface="Times New Roman"/>
                <a:cs typeface="Times New Roman"/>
              </a:rPr>
              <a:t>Knowledge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6692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/>
              <a:t>Market</a:t>
            </a:r>
            <a:r>
              <a:rPr dirty="0" spc="135"/>
              <a:t> </a:t>
            </a:r>
            <a:r>
              <a:rPr dirty="0"/>
              <a:t>Size</a:t>
            </a:r>
            <a:r>
              <a:rPr dirty="0" spc="140"/>
              <a:t> </a:t>
            </a:r>
            <a:r>
              <a:rPr dirty="0"/>
              <a:t>&amp;</a:t>
            </a:r>
            <a:r>
              <a:rPr dirty="0" spc="140"/>
              <a:t> </a:t>
            </a:r>
            <a:r>
              <a:rPr dirty="0" spc="-25"/>
              <a:t>GTM</a:t>
            </a:r>
          </a:p>
        </p:txBody>
      </p:sp>
      <p:grpSp>
        <p:nvGrpSpPr>
          <p:cNvPr id="8" name="object 8" descr=""/>
          <p:cNvGrpSpPr/>
          <p:nvPr/>
        </p:nvGrpSpPr>
        <p:grpSpPr>
          <a:xfrm>
            <a:off x="612981" y="5840402"/>
            <a:ext cx="8408035" cy="163195"/>
            <a:chOff x="612981" y="5840402"/>
            <a:chExt cx="8408035" cy="163195"/>
          </a:xfrm>
        </p:grpSpPr>
        <p:sp>
          <p:nvSpPr>
            <p:cNvPr id="9" name="object 9" descr=""/>
            <p:cNvSpPr/>
            <p:nvPr/>
          </p:nvSpPr>
          <p:spPr>
            <a:xfrm>
              <a:off x="612981" y="5840402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587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612981" y="5921826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1662A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 descr=""/>
          <p:cNvSpPr txBox="1"/>
          <p:nvPr/>
        </p:nvSpPr>
        <p:spPr>
          <a:xfrm>
            <a:off x="612981" y="5840402"/>
            <a:ext cx="9535160" cy="163195"/>
          </a:xfrm>
          <a:prstGeom prst="rect">
            <a:avLst/>
          </a:prstGeom>
          <a:solidFill>
            <a:srgbClr val="F1662A"/>
          </a:solidFill>
        </p:spPr>
        <p:txBody>
          <a:bodyPr wrap="square" lIns="0" tIns="0" rIns="0" bIns="0" rtlCol="0" vert="horz">
            <a:spAutoFit/>
          </a:bodyPr>
          <a:lstStyle/>
          <a:p>
            <a:pPr algn="r" marR="544195">
              <a:lnSpc>
                <a:spcPts val="1160"/>
              </a:lnSpc>
            </a:pPr>
            <a:r>
              <a:rPr dirty="0" sz="1000" spc="-50" b="1">
                <a:solidFill>
                  <a:srgbClr val="FFFFFF"/>
                </a:solidFill>
                <a:latin typeface="Times New Roman"/>
                <a:cs typeface="Times New Roman"/>
              </a:rPr>
              <a:t>8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12981" y="1134095"/>
            <a:ext cx="9543415" cy="16510"/>
          </a:xfrm>
          <a:custGeom>
            <a:avLst/>
            <a:gdLst/>
            <a:ahLst/>
            <a:cxnLst/>
            <a:rect l="l" t="t" r="r" b="b"/>
            <a:pathLst>
              <a:path w="9543415" h="16509">
                <a:moveTo>
                  <a:pt x="9542892" y="16284"/>
                </a:moveTo>
                <a:lnTo>
                  <a:pt x="0" y="16284"/>
                </a:lnTo>
                <a:lnTo>
                  <a:pt x="0" y="0"/>
                </a:lnTo>
                <a:lnTo>
                  <a:pt x="9542892" y="0"/>
                </a:lnTo>
                <a:lnTo>
                  <a:pt x="954289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0281" y="616566"/>
            <a:ext cx="1858645" cy="4362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Market</a:t>
            </a:r>
            <a:r>
              <a:rPr dirty="0" spc="195">
                <a:solidFill>
                  <a:srgbClr val="C13125"/>
                </a:solidFill>
              </a:rPr>
              <a:t> </a:t>
            </a:r>
            <a:r>
              <a:rPr dirty="0" spc="-20">
                <a:solidFill>
                  <a:srgbClr val="C13125"/>
                </a:solidFill>
              </a:rPr>
              <a:t>Size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612981" y="1313228"/>
            <a:ext cx="5960745" cy="175895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41910" rIns="0" bIns="0" rtlCol="0" vert="horz">
            <a:spAutoFit/>
          </a:bodyPr>
          <a:lstStyle/>
          <a:p>
            <a:pPr marL="130175">
              <a:lnSpc>
                <a:spcPts val="1639"/>
              </a:lnSpc>
              <a:spcBef>
                <a:spcPts val="330"/>
              </a:spcBef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Total</a:t>
            </a:r>
            <a:r>
              <a:rPr dirty="0" sz="1400" spc="19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Addressable</a:t>
            </a:r>
            <a:r>
              <a:rPr dirty="0" sz="1400" spc="32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Market</a:t>
            </a:r>
            <a:r>
              <a:rPr dirty="0" sz="1400" spc="32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(TAM)</a:t>
            </a:r>
            <a:endParaRPr sz="1400">
              <a:latin typeface="Times New Roman"/>
              <a:cs typeface="Times New Roman"/>
            </a:endParaRPr>
          </a:p>
          <a:p>
            <a:pPr marL="130175">
              <a:lnSpc>
                <a:spcPts val="1340"/>
              </a:lnSpc>
            </a:pPr>
            <a:r>
              <a:rPr dirty="0" sz="1150" spc="10">
                <a:latin typeface="Times New Roman"/>
                <a:cs typeface="Times New Roman"/>
              </a:rPr>
              <a:t>Construction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Management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Software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–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$25B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(2025)</a:t>
            </a:r>
            <a:endParaRPr sz="11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15"/>
              </a:spcBef>
            </a:pPr>
            <a:endParaRPr sz="1150">
              <a:latin typeface="Times New Roman"/>
              <a:cs typeface="Times New Roman"/>
            </a:endParaRPr>
          </a:p>
          <a:p>
            <a:pPr marL="130175">
              <a:lnSpc>
                <a:spcPts val="1605"/>
              </a:lnSpc>
            </a:pP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Serviceable</a:t>
            </a:r>
            <a:r>
              <a:rPr dirty="0" sz="1400" spc="18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Available</a:t>
            </a:r>
            <a:r>
              <a:rPr dirty="0" sz="1400" spc="31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10" b="1">
                <a:solidFill>
                  <a:srgbClr val="F16629"/>
                </a:solidFill>
                <a:latin typeface="Times New Roman"/>
                <a:cs typeface="Times New Roman"/>
              </a:rPr>
              <a:t>Market</a:t>
            </a:r>
            <a:r>
              <a:rPr dirty="0" sz="1400" spc="31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(SAM)</a:t>
            </a:r>
            <a:endParaRPr sz="1400">
              <a:latin typeface="Times New Roman"/>
              <a:cs typeface="Times New Roman"/>
            </a:endParaRPr>
          </a:p>
          <a:p>
            <a:pPr marL="130175">
              <a:lnSpc>
                <a:spcPts val="1305"/>
              </a:lnSpc>
            </a:pPr>
            <a:r>
              <a:rPr dirty="0" sz="1150">
                <a:latin typeface="Times New Roman"/>
                <a:cs typeface="Times New Roman"/>
              </a:rPr>
              <a:t>Southeast</a:t>
            </a:r>
            <a:r>
              <a:rPr dirty="0" sz="1150" spc="13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Asia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CMS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Market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–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USD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2.5B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(2025)</a:t>
            </a:r>
            <a:endParaRPr sz="11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85"/>
              </a:spcBef>
            </a:pPr>
            <a:endParaRPr sz="1150">
              <a:latin typeface="Times New Roman"/>
              <a:cs typeface="Times New Roman"/>
            </a:endParaRPr>
          </a:p>
          <a:p>
            <a:pPr marL="130175">
              <a:lnSpc>
                <a:spcPts val="1605"/>
              </a:lnSpc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Serviceable</a:t>
            </a:r>
            <a:r>
              <a:rPr dirty="0" sz="1400" spc="43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Obtainable</a:t>
            </a:r>
            <a:r>
              <a:rPr dirty="0" sz="1400" spc="434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Market</a:t>
            </a:r>
            <a:r>
              <a:rPr dirty="0" sz="1400" spc="434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(SOM)</a:t>
            </a:r>
            <a:endParaRPr sz="1400">
              <a:latin typeface="Times New Roman"/>
              <a:cs typeface="Times New Roman"/>
            </a:endParaRPr>
          </a:p>
          <a:p>
            <a:pPr marL="130175">
              <a:lnSpc>
                <a:spcPts val="1305"/>
              </a:lnSpc>
            </a:pPr>
            <a:r>
              <a:rPr dirty="0" sz="1150" spc="-10">
                <a:latin typeface="Times New Roman"/>
                <a:cs typeface="Times New Roman"/>
              </a:rPr>
              <a:t>11,655,800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12981" y="3210407"/>
            <a:ext cx="5960745" cy="138430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06680" rIns="0" bIns="0" rtlCol="0" vert="horz">
            <a:spAutoFit/>
          </a:bodyPr>
          <a:lstStyle/>
          <a:p>
            <a:pPr marL="130175">
              <a:lnSpc>
                <a:spcPct val="100000"/>
              </a:lnSpc>
              <a:spcBef>
                <a:spcPts val="840"/>
              </a:spcBef>
            </a:pP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Assumptions</a:t>
            </a:r>
            <a:endParaRPr sz="1400">
              <a:latin typeface="Times New Roman"/>
              <a:cs typeface="Times New Roman"/>
            </a:endParaRPr>
          </a:p>
          <a:p>
            <a:pPr marL="130175" marR="293370">
              <a:lnSpc>
                <a:spcPts val="1280"/>
              </a:lnSpc>
              <a:spcBef>
                <a:spcPts val="1005"/>
              </a:spcBef>
            </a:pPr>
            <a:r>
              <a:rPr dirty="0" sz="1150" spc="10">
                <a:latin typeface="Times New Roman"/>
                <a:cs typeface="Times New Roman"/>
              </a:rPr>
              <a:t>Targeting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construction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firms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and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contractors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in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the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Philippines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and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Southeast</a:t>
            </a:r>
            <a:r>
              <a:rPr dirty="0" sz="1150" spc="13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Asia, </a:t>
            </a:r>
            <a:r>
              <a:rPr dirty="0" sz="1150">
                <a:latin typeface="Times New Roman"/>
                <a:cs typeface="Times New Roman"/>
              </a:rPr>
              <a:t>focusing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small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mid-sized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companies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adopting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digital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management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tools., 5827.9,</a:t>
            </a:r>
            <a:endParaRPr sz="1150">
              <a:latin typeface="Times New Roman"/>
              <a:cs typeface="Times New Roman"/>
            </a:endParaRPr>
          </a:p>
          <a:p>
            <a:pPr marL="130175">
              <a:lnSpc>
                <a:spcPts val="1260"/>
              </a:lnSpc>
            </a:pPr>
            <a:r>
              <a:rPr dirty="0" sz="1150" spc="-20">
                <a:latin typeface="Times New Roman"/>
                <a:cs typeface="Times New Roman"/>
              </a:rPr>
              <a:t>2000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612981" y="4733036"/>
            <a:ext cx="5960745" cy="89598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06680" rIns="0" bIns="0" rtlCol="0" vert="horz">
            <a:spAutoFit/>
          </a:bodyPr>
          <a:lstStyle/>
          <a:p>
            <a:pPr marL="130175">
              <a:lnSpc>
                <a:spcPct val="100000"/>
              </a:lnSpc>
              <a:spcBef>
                <a:spcPts val="840"/>
              </a:spcBef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Sources</a:t>
            </a:r>
            <a:r>
              <a:rPr dirty="0" sz="1400" spc="22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of</a:t>
            </a:r>
            <a:r>
              <a:rPr dirty="0" sz="1400" spc="22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Research</a:t>
            </a:r>
            <a:endParaRPr sz="1400">
              <a:latin typeface="Times New Roman"/>
              <a:cs typeface="Times New Roman"/>
            </a:endParaRPr>
          </a:p>
          <a:p>
            <a:pPr marL="130175">
              <a:lnSpc>
                <a:spcPct val="100000"/>
              </a:lnSpc>
              <a:spcBef>
                <a:spcPts val="944"/>
              </a:spcBef>
            </a:pPr>
            <a:r>
              <a:rPr dirty="0" sz="1150" spc="20">
                <a:latin typeface="Times New Roman"/>
                <a:cs typeface="Times New Roman"/>
              </a:rPr>
              <a:t>Grand</a:t>
            </a:r>
            <a:r>
              <a:rPr dirty="0" sz="1150" spc="165">
                <a:latin typeface="Times New Roman"/>
                <a:cs typeface="Times New Roman"/>
              </a:rPr>
              <a:t> </a:t>
            </a:r>
            <a:r>
              <a:rPr dirty="0" sz="1150" spc="20">
                <a:latin typeface="Times New Roman"/>
                <a:cs typeface="Times New Roman"/>
              </a:rPr>
              <a:t>View</a:t>
            </a:r>
            <a:r>
              <a:rPr dirty="0" sz="1150" spc="195">
                <a:latin typeface="Times New Roman"/>
                <a:cs typeface="Times New Roman"/>
              </a:rPr>
              <a:t> </a:t>
            </a:r>
            <a:r>
              <a:rPr dirty="0" sz="1150" spc="20">
                <a:latin typeface="Times New Roman"/>
                <a:cs typeface="Times New Roman"/>
              </a:rPr>
              <a:t>Research,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 spc="20">
                <a:latin typeface="Times New Roman"/>
                <a:cs typeface="Times New Roman"/>
              </a:rPr>
              <a:t>MarketResearch.com,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Knowledge</a:t>
            </a:r>
            <a:endParaRPr sz="1150">
              <a:latin typeface="Times New Roman"/>
              <a:cs typeface="Times New Roman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35554" y="2041973"/>
            <a:ext cx="2857982" cy="2857982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8081620" y="2139195"/>
            <a:ext cx="560070" cy="31877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1900" spc="-25">
                <a:solidFill>
                  <a:srgbClr val="FFFFFF"/>
                </a:solidFill>
                <a:latin typeface="Times New Roman"/>
                <a:cs typeface="Times New Roman"/>
              </a:rPr>
              <a:t>TAM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8078567" y="2937150"/>
            <a:ext cx="566420" cy="31877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1900" spc="-25">
                <a:solidFill>
                  <a:srgbClr val="FFFFFF"/>
                </a:solidFill>
                <a:latin typeface="Times New Roman"/>
                <a:cs typeface="Times New Roman"/>
              </a:rPr>
              <a:t>SAM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8078567" y="4085228"/>
            <a:ext cx="566420" cy="31877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1900" spc="-25">
                <a:solidFill>
                  <a:srgbClr val="FFFFFF"/>
                </a:solidFill>
                <a:latin typeface="Times New Roman"/>
                <a:cs typeface="Times New Roman"/>
              </a:rPr>
              <a:t>SOM</a:t>
            </a:r>
            <a:endParaRPr sz="19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4366628" y="1736632"/>
            <a:ext cx="2035810" cy="162877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1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0"/>
              </a:spcBef>
            </a:pPr>
            <a:endParaRPr sz="1500">
              <a:latin typeface="Times New Roman"/>
              <a:cs typeface="Times New Roman"/>
            </a:endParaRPr>
          </a:p>
          <a:p>
            <a:pPr algn="ctr" marL="316230" marR="316865">
              <a:lnSpc>
                <a:spcPts val="1670"/>
              </a:lnSpc>
            </a:pPr>
            <a:r>
              <a:rPr dirty="0" sz="1500" spc="70" b="1">
                <a:solidFill>
                  <a:srgbClr val="F16629"/>
                </a:solidFill>
                <a:latin typeface="Times New Roman"/>
                <a:cs typeface="Times New Roman"/>
              </a:rPr>
              <a:t>Revenue</a:t>
            </a:r>
            <a:r>
              <a:rPr dirty="0" sz="1500" spc="13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500" spc="55" b="1">
                <a:solidFill>
                  <a:srgbClr val="F16629"/>
                </a:solidFill>
                <a:latin typeface="Times New Roman"/>
                <a:cs typeface="Times New Roman"/>
              </a:rPr>
              <a:t>Model </a:t>
            </a:r>
            <a:r>
              <a:rPr dirty="0" sz="1500" spc="60" b="1">
                <a:solidFill>
                  <a:srgbClr val="F16629"/>
                </a:solidFill>
                <a:latin typeface="Times New Roman"/>
                <a:cs typeface="Times New Roman"/>
              </a:rPr>
              <a:t>(Primary)</a:t>
            </a:r>
            <a:endParaRPr sz="15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035"/>
              </a:spcBef>
            </a:pPr>
            <a:r>
              <a:rPr dirty="0" sz="1000" spc="60">
                <a:latin typeface="Times New Roman"/>
                <a:cs typeface="Times New Roman"/>
              </a:rPr>
              <a:t>Licensing</a:t>
            </a:r>
            <a:r>
              <a:rPr dirty="0" sz="1000" spc="145">
                <a:latin typeface="Times New Roman"/>
                <a:cs typeface="Times New Roman"/>
              </a:rPr>
              <a:t> </a:t>
            </a:r>
            <a:r>
              <a:rPr dirty="0" sz="1000" spc="35">
                <a:latin typeface="Times New Roman"/>
                <a:cs typeface="Times New Roman"/>
              </a:rPr>
              <a:t>Model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4366628" y="3975792"/>
            <a:ext cx="2035810" cy="162877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1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0"/>
              </a:spcBef>
            </a:pPr>
            <a:endParaRPr sz="1500">
              <a:latin typeface="Times New Roman"/>
              <a:cs typeface="Times New Roman"/>
            </a:endParaRPr>
          </a:p>
          <a:p>
            <a:pPr algn="ctr" marL="316230" marR="316865">
              <a:lnSpc>
                <a:spcPts val="1670"/>
              </a:lnSpc>
            </a:pPr>
            <a:r>
              <a:rPr dirty="0" sz="1500" spc="70" b="1">
                <a:solidFill>
                  <a:srgbClr val="F16629"/>
                </a:solidFill>
                <a:latin typeface="Times New Roman"/>
                <a:cs typeface="Times New Roman"/>
              </a:rPr>
              <a:t>Revenue</a:t>
            </a:r>
            <a:r>
              <a:rPr dirty="0" sz="1500" spc="13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500" spc="55" b="1">
                <a:solidFill>
                  <a:srgbClr val="F16629"/>
                </a:solidFill>
                <a:latin typeface="Times New Roman"/>
                <a:cs typeface="Times New Roman"/>
              </a:rPr>
              <a:t>Model </a:t>
            </a:r>
            <a:r>
              <a:rPr dirty="0" sz="1500" spc="60" b="1">
                <a:solidFill>
                  <a:srgbClr val="F16629"/>
                </a:solidFill>
                <a:latin typeface="Times New Roman"/>
                <a:cs typeface="Times New Roman"/>
              </a:rPr>
              <a:t>(Secondary)</a:t>
            </a:r>
            <a:endParaRPr sz="1500">
              <a:latin typeface="Times New Roman"/>
              <a:cs typeface="Times New Roman"/>
            </a:endParaRPr>
          </a:p>
          <a:p>
            <a:pPr algn="ctr" marR="635">
              <a:lnSpc>
                <a:spcPct val="100000"/>
              </a:lnSpc>
              <a:spcBef>
                <a:spcPts val="1035"/>
              </a:spcBef>
            </a:pPr>
            <a:r>
              <a:rPr dirty="0" sz="1000" spc="65">
                <a:latin typeface="Times New Roman"/>
                <a:cs typeface="Times New Roman"/>
              </a:rPr>
              <a:t>Pay-</a:t>
            </a:r>
            <a:r>
              <a:rPr dirty="0" sz="1000" spc="60">
                <a:latin typeface="Times New Roman"/>
                <a:cs typeface="Times New Roman"/>
              </a:rPr>
              <a:t>per-</a:t>
            </a:r>
            <a:r>
              <a:rPr dirty="0" sz="1000" spc="50">
                <a:latin typeface="Times New Roman"/>
                <a:cs typeface="Times New Roman"/>
              </a:rPr>
              <a:t>Use</a:t>
            </a:r>
            <a:r>
              <a:rPr dirty="0" sz="1000" spc="145">
                <a:latin typeface="Times New Roman"/>
                <a:cs typeface="Times New Roman"/>
              </a:rPr>
              <a:t> </a:t>
            </a:r>
            <a:r>
              <a:rPr dirty="0" sz="1000" spc="35">
                <a:latin typeface="Times New Roman"/>
                <a:cs typeface="Times New Roman"/>
              </a:rPr>
              <a:t>Model</a:t>
            </a:r>
            <a:endParaRPr sz="1000">
              <a:latin typeface="Times New Roman"/>
              <a:cs typeface="Times New Roman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6692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/>
              <a:t>Revenue</a:t>
            </a:r>
            <a:r>
              <a:rPr dirty="0" spc="280"/>
              <a:t> </a:t>
            </a:r>
            <a:r>
              <a:rPr dirty="0"/>
              <a:t>Models</a:t>
            </a:r>
            <a:r>
              <a:rPr dirty="0" spc="280"/>
              <a:t> </a:t>
            </a:r>
            <a:r>
              <a:rPr dirty="0"/>
              <a:t>/</a:t>
            </a:r>
            <a:r>
              <a:rPr dirty="0" spc="280"/>
              <a:t> </a:t>
            </a:r>
            <a:r>
              <a:rPr dirty="0" spc="-10"/>
              <a:t>Pricing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12981" y="1134095"/>
            <a:ext cx="9543415" cy="16510"/>
          </a:xfrm>
          <a:custGeom>
            <a:avLst/>
            <a:gdLst/>
            <a:ahLst/>
            <a:cxnLst/>
            <a:rect l="l" t="t" r="r" b="b"/>
            <a:pathLst>
              <a:path w="9543415" h="16509">
                <a:moveTo>
                  <a:pt x="9542892" y="16284"/>
                </a:moveTo>
                <a:lnTo>
                  <a:pt x="0" y="16284"/>
                </a:lnTo>
                <a:lnTo>
                  <a:pt x="0" y="0"/>
                </a:lnTo>
                <a:lnTo>
                  <a:pt x="9542892" y="0"/>
                </a:lnTo>
                <a:lnTo>
                  <a:pt x="954289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0281" y="616566"/>
            <a:ext cx="1992630" cy="4362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Lean</a:t>
            </a:r>
            <a:r>
              <a:rPr dirty="0" spc="145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Canvas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/>
          <p:nvPr/>
        </p:nvSpPr>
        <p:spPr>
          <a:xfrm>
            <a:off x="1836316" y="1705666"/>
            <a:ext cx="264795" cy="224790"/>
          </a:xfrm>
          <a:custGeom>
            <a:avLst/>
            <a:gdLst/>
            <a:ahLst/>
            <a:cxnLst/>
            <a:rect l="l" t="t" r="r" b="b"/>
            <a:pathLst>
              <a:path w="264794" h="224789">
                <a:moveTo>
                  <a:pt x="234541" y="224689"/>
                </a:moveTo>
                <a:lnTo>
                  <a:pt x="30196" y="224689"/>
                </a:lnTo>
                <a:lnTo>
                  <a:pt x="21915" y="223546"/>
                </a:lnTo>
                <a:lnTo>
                  <a:pt x="0" y="192416"/>
                </a:lnTo>
                <a:lnTo>
                  <a:pt x="1728" y="184467"/>
                </a:lnTo>
                <a:lnTo>
                  <a:pt x="5643" y="177154"/>
                </a:lnTo>
                <a:lnTo>
                  <a:pt x="23973" y="148172"/>
                </a:lnTo>
                <a:lnTo>
                  <a:pt x="90388" y="40173"/>
                </a:lnTo>
                <a:lnTo>
                  <a:pt x="112689" y="7199"/>
                </a:lnTo>
                <a:lnTo>
                  <a:pt x="132365" y="0"/>
                </a:lnTo>
                <a:lnTo>
                  <a:pt x="139506" y="845"/>
                </a:lnTo>
                <a:lnTo>
                  <a:pt x="146156" y="3291"/>
                </a:lnTo>
                <a:lnTo>
                  <a:pt x="152048" y="7199"/>
                </a:lnTo>
                <a:lnTo>
                  <a:pt x="156917" y="12433"/>
                </a:lnTo>
                <a:lnTo>
                  <a:pt x="178284" y="46834"/>
                </a:lnTo>
                <a:lnTo>
                  <a:pt x="127150" y="46834"/>
                </a:lnTo>
                <a:lnTo>
                  <a:pt x="122905" y="51028"/>
                </a:lnTo>
                <a:lnTo>
                  <a:pt x="122905" y="155023"/>
                </a:lnTo>
                <a:lnTo>
                  <a:pt x="127150" y="159216"/>
                </a:lnTo>
                <a:lnTo>
                  <a:pt x="247894" y="159216"/>
                </a:lnTo>
                <a:lnTo>
                  <a:pt x="253746" y="168588"/>
                </a:lnTo>
                <a:lnTo>
                  <a:pt x="127150" y="168588"/>
                </a:lnTo>
                <a:lnTo>
                  <a:pt x="122905" y="172781"/>
                </a:lnTo>
                <a:lnTo>
                  <a:pt x="122905" y="183122"/>
                </a:lnTo>
                <a:lnTo>
                  <a:pt x="127150" y="187315"/>
                </a:lnTo>
                <a:lnTo>
                  <a:pt x="263629" y="187315"/>
                </a:lnTo>
                <a:lnTo>
                  <a:pt x="264738" y="192416"/>
                </a:lnTo>
                <a:lnTo>
                  <a:pt x="242822" y="223546"/>
                </a:lnTo>
                <a:lnTo>
                  <a:pt x="234541" y="224689"/>
                </a:lnTo>
                <a:close/>
              </a:path>
              <a:path w="264794" h="224789">
                <a:moveTo>
                  <a:pt x="247894" y="159216"/>
                </a:moveTo>
                <a:lnTo>
                  <a:pt x="137588" y="159216"/>
                </a:lnTo>
                <a:lnTo>
                  <a:pt x="141832" y="155023"/>
                </a:lnTo>
                <a:lnTo>
                  <a:pt x="141832" y="51028"/>
                </a:lnTo>
                <a:lnTo>
                  <a:pt x="137588" y="46834"/>
                </a:lnTo>
                <a:lnTo>
                  <a:pt x="178284" y="46834"/>
                </a:lnTo>
                <a:lnTo>
                  <a:pt x="242394" y="150408"/>
                </a:lnTo>
                <a:lnTo>
                  <a:pt x="247894" y="159216"/>
                </a:lnTo>
                <a:close/>
              </a:path>
              <a:path w="264794" h="224789">
                <a:moveTo>
                  <a:pt x="263629" y="187315"/>
                </a:moveTo>
                <a:lnTo>
                  <a:pt x="137588" y="187315"/>
                </a:lnTo>
                <a:lnTo>
                  <a:pt x="141832" y="183122"/>
                </a:lnTo>
                <a:lnTo>
                  <a:pt x="141832" y="172781"/>
                </a:lnTo>
                <a:lnTo>
                  <a:pt x="137588" y="168588"/>
                </a:lnTo>
                <a:lnTo>
                  <a:pt x="253746" y="168588"/>
                </a:lnTo>
                <a:lnTo>
                  <a:pt x="259094" y="177154"/>
                </a:lnTo>
                <a:lnTo>
                  <a:pt x="263009" y="184467"/>
                </a:lnTo>
                <a:lnTo>
                  <a:pt x="263629" y="187315"/>
                </a:lnTo>
                <a:close/>
              </a:path>
            </a:pathLst>
          </a:custGeom>
          <a:solidFill>
            <a:srgbClr val="BE20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3438339" y="1396990"/>
            <a:ext cx="314960" cy="362585"/>
          </a:xfrm>
          <a:custGeom>
            <a:avLst/>
            <a:gdLst/>
            <a:ahLst/>
            <a:cxnLst/>
            <a:rect l="l" t="t" r="r" b="b"/>
            <a:pathLst>
              <a:path w="314960" h="362585">
                <a:moveTo>
                  <a:pt x="160570" y="36915"/>
                </a:moveTo>
                <a:lnTo>
                  <a:pt x="155997" y="36915"/>
                </a:lnTo>
                <a:lnTo>
                  <a:pt x="154155" y="35106"/>
                </a:lnTo>
                <a:lnTo>
                  <a:pt x="154254" y="1770"/>
                </a:lnTo>
                <a:lnTo>
                  <a:pt x="156054" y="0"/>
                </a:lnTo>
                <a:lnTo>
                  <a:pt x="160509" y="0"/>
                </a:lnTo>
                <a:lnTo>
                  <a:pt x="162371" y="1770"/>
                </a:lnTo>
                <a:lnTo>
                  <a:pt x="162391" y="35106"/>
                </a:lnTo>
                <a:lnTo>
                  <a:pt x="160570" y="36915"/>
                </a:lnTo>
                <a:close/>
              </a:path>
              <a:path w="314960" h="362585">
                <a:moveTo>
                  <a:pt x="125158" y="41342"/>
                </a:moveTo>
                <a:lnTo>
                  <a:pt x="122911" y="40052"/>
                </a:lnTo>
                <a:lnTo>
                  <a:pt x="122385" y="37935"/>
                </a:lnTo>
                <a:lnTo>
                  <a:pt x="114493" y="9931"/>
                </a:lnTo>
                <a:lnTo>
                  <a:pt x="113745" y="7448"/>
                </a:lnTo>
                <a:lnTo>
                  <a:pt x="115748" y="4965"/>
                </a:lnTo>
                <a:lnTo>
                  <a:pt x="120147" y="4965"/>
                </a:lnTo>
                <a:lnTo>
                  <a:pt x="121859" y="6255"/>
                </a:lnTo>
                <a:lnTo>
                  <a:pt x="122304" y="7949"/>
                </a:lnTo>
                <a:lnTo>
                  <a:pt x="130196" y="35953"/>
                </a:lnTo>
                <a:lnTo>
                  <a:pt x="130832" y="37935"/>
                </a:lnTo>
                <a:lnTo>
                  <a:pt x="129689" y="40052"/>
                </a:lnTo>
                <a:lnTo>
                  <a:pt x="129589" y="40226"/>
                </a:lnTo>
                <a:lnTo>
                  <a:pt x="125158" y="41342"/>
                </a:lnTo>
                <a:close/>
              </a:path>
              <a:path w="314960" h="362585">
                <a:moveTo>
                  <a:pt x="96585" y="53198"/>
                </a:moveTo>
                <a:lnTo>
                  <a:pt x="94055" y="52524"/>
                </a:lnTo>
                <a:lnTo>
                  <a:pt x="92982" y="50619"/>
                </a:lnTo>
                <a:lnTo>
                  <a:pt x="77725" y="25502"/>
                </a:lnTo>
                <a:lnTo>
                  <a:pt x="76146" y="23000"/>
                </a:lnTo>
                <a:lnTo>
                  <a:pt x="78076" y="19631"/>
                </a:lnTo>
                <a:lnTo>
                  <a:pt x="82581" y="19631"/>
                </a:lnTo>
                <a:lnTo>
                  <a:pt x="83998" y="20382"/>
                </a:lnTo>
                <a:lnTo>
                  <a:pt x="84747" y="21652"/>
                </a:lnTo>
                <a:lnTo>
                  <a:pt x="99984" y="46750"/>
                </a:lnTo>
                <a:lnTo>
                  <a:pt x="101178" y="48617"/>
                </a:lnTo>
                <a:lnTo>
                  <a:pt x="100639" y="50619"/>
                </a:lnTo>
                <a:lnTo>
                  <a:pt x="100530" y="51023"/>
                </a:lnTo>
                <a:lnTo>
                  <a:pt x="98567" y="52120"/>
                </a:lnTo>
                <a:lnTo>
                  <a:pt x="96585" y="53198"/>
                </a:lnTo>
                <a:close/>
              </a:path>
              <a:path w="314960" h="362585">
                <a:moveTo>
                  <a:pt x="200353" y="67710"/>
                </a:moveTo>
                <a:lnTo>
                  <a:pt x="190822" y="33932"/>
                </a:lnTo>
                <a:lnTo>
                  <a:pt x="197419" y="32649"/>
                </a:lnTo>
                <a:lnTo>
                  <a:pt x="203912" y="31738"/>
                </a:lnTo>
                <a:lnTo>
                  <a:pt x="210295" y="31187"/>
                </a:lnTo>
                <a:lnTo>
                  <a:pt x="216541" y="30988"/>
                </a:lnTo>
                <a:lnTo>
                  <a:pt x="216245" y="30988"/>
                </a:lnTo>
                <a:lnTo>
                  <a:pt x="230994" y="31915"/>
                </a:lnTo>
                <a:lnTo>
                  <a:pt x="244589" y="34680"/>
                </a:lnTo>
                <a:lnTo>
                  <a:pt x="257212" y="39188"/>
                </a:lnTo>
                <a:lnTo>
                  <a:pt x="268750" y="45326"/>
                </a:lnTo>
                <a:lnTo>
                  <a:pt x="265621" y="50673"/>
                </a:lnTo>
                <a:lnTo>
                  <a:pt x="263803" y="56393"/>
                </a:lnTo>
                <a:lnTo>
                  <a:pt x="263749" y="56562"/>
                </a:lnTo>
                <a:lnTo>
                  <a:pt x="263564" y="58892"/>
                </a:lnTo>
                <a:lnTo>
                  <a:pt x="263448" y="60358"/>
                </a:lnTo>
                <a:lnTo>
                  <a:pt x="263361" y="61455"/>
                </a:lnTo>
                <a:lnTo>
                  <a:pt x="263255" y="62789"/>
                </a:lnTo>
                <a:lnTo>
                  <a:pt x="263430" y="63899"/>
                </a:lnTo>
                <a:lnTo>
                  <a:pt x="263481" y="64227"/>
                </a:lnTo>
                <a:lnTo>
                  <a:pt x="209470" y="64227"/>
                </a:lnTo>
                <a:lnTo>
                  <a:pt x="204294" y="65535"/>
                </a:lnTo>
                <a:lnTo>
                  <a:pt x="202154" y="66498"/>
                </a:lnTo>
                <a:lnTo>
                  <a:pt x="200353" y="67710"/>
                </a:lnTo>
                <a:close/>
              </a:path>
              <a:path w="314960" h="362585">
                <a:moveTo>
                  <a:pt x="290175" y="82382"/>
                </a:moveTo>
                <a:lnTo>
                  <a:pt x="282255" y="79795"/>
                </a:lnTo>
                <a:lnTo>
                  <a:pt x="275939" y="74563"/>
                </a:lnTo>
                <a:lnTo>
                  <a:pt x="272067" y="67133"/>
                </a:lnTo>
                <a:lnTo>
                  <a:pt x="272025" y="66498"/>
                </a:lnTo>
                <a:lnTo>
                  <a:pt x="271901" y="64646"/>
                </a:lnTo>
                <a:lnTo>
                  <a:pt x="271777" y="62789"/>
                </a:lnTo>
                <a:lnTo>
                  <a:pt x="271688" y="61455"/>
                </a:lnTo>
                <a:lnTo>
                  <a:pt x="271614" y="60358"/>
                </a:lnTo>
                <a:lnTo>
                  <a:pt x="291547" y="40957"/>
                </a:lnTo>
                <a:lnTo>
                  <a:pt x="294733" y="40957"/>
                </a:lnTo>
                <a:lnTo>
                  <a:pt x="304668" y="42247"/>
                </a:lnTo>
                <a:lnTo>
                  <a:pt x="311973" y="48040"/>
                </a:lnTo>
                <a:lnTo>
                  <a:pt x="312216" y="48906"/>
                </a:lnTo>
                <a:lnTo>
                  <a:pt x="300055" y="48906"/>
                </a:lnTo>
                <a:lnTo>
                  <a:pt x="298678" y="49657"/>
                </a:lnTo>
                <a:lnTo>
                  <a:pt x="298068" y="50673"/>
                </a:lnTo>
                <a:lnTo>
                  <a:pt x="292056" y="60358"/>
                </a:lnTo>
                <a:lnTo>
                  <a:pt x="283340" y="60358"/>
                </a:lnTo>
                <a:lnTo>
                  <a:pt x="280830" y="61012"/>
                </a:lnTo>
                <a:lnTo>
                  <a:pt x="278676" y="64646"/>
                </a:lnTo>
                <a:lnTo>
                  <a:pt x="278841" y="65535"/>
                </a:lnTo>
                <a:lnTo>
                  <a:pt x="279333" y="67133"/>
                </a:lnTo>
                <a:lnTo>
                  <a:pt x="281316" y="68172"/>
                </a:lnTo>
                <a:lnTo>
                  <a:pt x="291272" y="73504"/>
                </a:lnTo>
                <a:lnTo>
                  <a:pt x="310946" y="73504"/>
                </a:lnTo>
                <a:lnTo>
                  <a:pt x="306660" y="78184"/>
                </a:lnTo>
                <a:lnTo>
                  <a:pt x="298861" y="81856"/>
                </a:lnTo>
                <a:lnTo>
                  <a:pt x="290175" y="82382"/>
                </a:lnTo>
                <a:close/>
              </a:path>
              <a:path w="314960" h="362585">
                <a:moveTo>
                  <a:pt x="310946" y="73504"/>
                </a:moveTo>
                <a:lnTo>
                  <a:pt x="291272" y="73504"/>
                </a:lnTo>
                <a:lnTo>
                  <a:pt x="293700" y="72888"/>
                </a:lnTo>
                <a:lnTo>
                  <a:pt x="304931" y="54796"/>
                </a:lnTo>
                <a:lnTo>
                  <a:pt x="306550" y="52255"/>
                </a:lnTo>
                <a:lnTo>
                  <a:pt x="304624" y="48906"/>
                </a:lnTo>
                <a:lnTo>
                  <a:pt x="312216" y="48906"/>
                </a:lnTo>
                <a:lnTo>
                  <a:pt x="314320" y="56393"/>
                </a:lnTo>
                <a:lnTo>
                  <a:pt x="314488" y="58892"/>
                </a:lnTo>
                <a:lnTo>
                  <a:pt x="314587" y="60358"/>
                </a:lnTo>
                <a:lnTo>
                  <a:pt x="314661" y="61455"/>
                </a:lnTo>
                <a:lnTo>
                  <a:pt x="314751" y="62789"/>
                </a:lnTo>
                <a:lnTo>
                  <a:pt x="314876" y="64646"/>
                </a:lnTo>
                <a:lnTo>
                  <a:pt x="312160" y="72178"/>
                </a:lnTo>
                <a:lnTo>
                  <a:pt x="310946" y="73504"/>
                </a:lnTo>
                <a:close/>
              </a:path>
              <a:path w="314960" h="362585">
                <a:moveTo>
                  <a:pt x="289856" y="63899"/>
                </a:moveTo>
                <a:lnTo>
                  <a:pt x="285302" y="61455"/>
                </a:lnTo>
                <a:lnTo>
                  <a:pt x="283340" y="60358"/>
                </a:lnTo>
                <a:lnTo>
                  <a:pt x="292056" y="60358"/>
                </a:lnTo>
                <a:lnTo>
                  <a:pt x="289856" y="63899"/>
                </a:lnTo>
                <a:close/>
              </a:path>
              <a:path w="314960" h="362585">
                <a:moveTo>
                  <a:pt x="307617" y="100950"/>
                </a:moveTo>
                <a:lnTo>
                  <a:pt x="211867" y="100950"/>
                </a:lnTo>
                <a:lnTo>
                  <a:pt x="214391" y="100757"/>
                </a:lnTo>
                <a:lnTo>
                  <a:pt x="214213" y="100757"/>
                </a:lnTo>
                <a:lnTo>
                  <a:pt x="216380" y="100218"/>
                </a:lnTo>
                <a:lnTo>
                  <a:pt x="223185" y="96995"/>
                </a:lnTo>
                <a:lnTo>
                  <a:pt x="228008" y="91711"/>
                </a:lnTo>
                <a:lnTo>
                  <a:pt x="230406" y="85099"/>
                </a:lnTo>
                <a:lnTo>
                  <a:pt x="230061" y="79795"/>
                </a:lnTo>
                <a:lnTo>
                  <a:pt x="229938" y="77892"/>
                </a:lnTo>
                <a:lnTo>
                  <a:pt x="227894" y="70617"/>
                </a:lnTo>
                <a:lnTo>
                  <a:pt x="221439" y="65535"/>
                </a:lnTo>
                <a:lnTo>
                  <a:pt x="211584" y="64227"/>
                </a:lnTo>
                <a:lnTo>
                  <a:pt x="263481" y="64227"/>
                </a:lnTo>
                <a:lnTo>
                  <a:pt x="264258" y="69154"/>
                </a:lnTo>
                <a:lnTo>
                  <a:pt x="269552" y="79264"/>
                </a:lnTo>
                <a:lnTo>
                  <a:pt x="278230" y="86433"/>
                </a:lnTo>
                <a:lnTo>
                  <a:pt x="289094" y="90000"/>
                </a:lnTo>
                <a:lnTo>
                  <a:pt x="304463" y="90000"/>
                </a:lnTo>
                <a:lnTo>
                  <a:pt x="306591" y="95830"/>
                </a:lnTo>
                <a:lnTo>
                  <a:pt x="307470" y="100218"/>
                </a:lnTo>
                <a:lnTo>
                  <a:pt x="307578" y="100757"/>
                </a:lnTo>
                <a:lnTo>
                  <a:pt x="307617" y="100950"/>
                </a:lnTo>
                <a:close/>
              </a:path>
              <a:path w="314960" h="362585">
                <a:moveTo>
                  <a:pt x="304463" y="90000"/>
                </a:moveTo>
                <a:lnTo>
                  <a:pt x="289094" y="90000"/>
                </a:lnTo>
                <a:lnTo>
                  <a:pt x="300945" y="89305"/>
                </a:lnTo>
                <a:lnTo>
                  <a:pt x="301956" y="89036"/>
                </a:lnTo>
                <a:lnTo>
                  <a:pt x="302928" y="88747"/>
                </a:lnTo>
                <a:lnTo>
                  <a:pt x="303879" y="88401"/>
                </a:lnTo>
                <a:lnTo>
                  <a:pt x="304463" y="90000"/>
                </a:lnTo>
                <a:close/>
              </a:path>
              <a:path w="314960" h="362585">
                <a:moveTo>
                  <a:pt x="219293" y="134921"/>
                </a:moveTo>
                <a:lnTo>
                  <a:pt x="209716" y="100950"/>
                </a:lnTo>
                <a:lnTo>
                  <a:pt x="209662" y="100757"/>
                </a:lnTo>
                <a:lnTo>
                  <a:pt x="211867" y="100950"/>
                </a:lnTo>
                <a:lnTo>
                  <a:pt x="307617" y="100950"/>
                </a:lnTo>
                <a:lnTo>
                  <a:pt x="308149" y="103606"/>
                </a:lnTo>
                <a:lnTo>
                  <a:pt x="309039" y="112075"/>
                </a:lnTo>
                <a:lnTo>
                  <a:pt x="275852" y="120524"/>
                </a:lnTo>
                <a:lnTo>
                  <a:pt x="272089" y="120967"/>
                </a:lnTo>
                <a:lnTo>
                  <a:pt x="271255" y="124470"/>
                </a:lnTo>
                <a:lnTo>
                  <a:pt x="257620" y="124470"/>
                </a:lnTo>
                <a:lnTo>
                  <a:pt x="254058" y="126067"/>
                </a:lnTo>
                <a:lnTo>
                  <a:pt x="219293" y="134921"/>
                </a:lnTo>
                <a:close/>
              </a:path>
              <a:path w="314960" h="362585">
                <a:moveTo>
                  <a:pt x="265755" y="148509"/>
                </a:moveTo>
                <a:lnTo>
                  <a:pt x="259745" y="145199"/>
                </a:lnTo>
                <a:lnTo>
                  <a:pt x="257337" y="136711"/>
                </a:lnTo>
                <a:lnTo>
                  <a:pt x="257789" y="134093"/>
                </a:lnTo>
                <a:lnTo>
                  <a:pt x="257822" y="133901"/>
                </a:lnTo>
                <a:lnTo>
                  <a:pt x="259320" y="131437"/>
                </a:lnTo>
                <a:lnTo>
                  <a:pt x="261242" y="128165"/>
                </a:lnTo>
                <a:lnTo>
                  <a:pt x="257620" y="124470"/>
                </a:lnTo>
                <a:lnTo>
                  <a:pt x="271255" y="124470"/>
                </a:lnTo>
                <a:lnTo>
                  <a:pt x="270976" y="125644"/>
                </a:lnTo>
                <a:lnTo>
                  <a:pt x="274375" y="127703"/>
                </a:lnTo>
                <a:lnTo>
                  <a:pt x="276824" y="129051"/>
                </a:lnTo>
                <a:lnTo>
                  <a:pt x="278726" y="131264"/>
                </a:lnTo>
                <a:lnTo>
                  <a:pt x="281114" y="139752"/>
                </a:lnTo>
                <a:lnTo>
                  <a:pt x="277653" y="145468"/>
                </a:lnTo>
                <a:lnTo>
                  <a:pt x="265755" y="148509"/>
                </a:lnTo>
                <a:close/>
              </a:path>
              <a:path w="314960" h="362585">
                <a:moveTo>
                  <a:pt x="72160" y="71598"/>
                </a:moveTo>
                <a:lnTo>
                  <a:pt x="69610" y="71598"/>
                </a:lnTo>
                <a:lnTo>
                  <a:pt x="46461" y="49580"/>
                </a:lnTo>
                <a:lnTo>
                  <a:pt x="43850" y="47174"/>
                </a:lnTo>
                <a:lnTo>
                  <a:pt x="45631" y="42959"/>
                </a:lnTo>
                <a:lnTo>
                  <a:pt x="50366" y="42959"/>
                </a:lnTo>
                <a:lnTo>
                  <a:pt x="51418" y="43382"/>
                </a:lnTo>
                <a:lnTo>
                  <a:pt x="52187" y="44133"/>
                </a:lnTo>
                <a:lnTo>
                  <a:pt x="73759" y="64631"/>
                </a:lnTo>
                <a:lnTo>
                  <a:pt x="75337" y="66151"/>
                </a:lnTo>
                <a:lnTo>
                  <a:pt x="75337" y="68576"/>
                </a:lnTo>
                <a:lnTo>
                  <a:pt x="72160" y="71598"/>
                </a:lnTo>
                <a:close/>
              </a:path>
              <a:path w="314960" h="362585">
                <a:moveTo>
                  <a:pt x="88895" y="162001"/>
                </a:moveTo>
                <a:lnTo>
                  <a:pt x="61273" y="162001"/>
                </a:lnTo>
                <a:lnTo>
                  <a:pt x="62509" y="126699"/>
                </a:lnTo>
                <a:lnTo>
                  <a:pt x="62614" y="123703"/>
                </a:lnTo>
                <a:lnTo>
                  <a:pt x="79832" y="90689"/>
                </a:lnTo>
                <a:lnTo>
                  <a:pt x="111001" y="67170"/>
                </a:lnTo>
                <a:lnTo>
                  <a:pt x="154280" y="57336"/>
                </a:lnTo>
                <a:lnTo>
                  <a:pt x="154390" y="80548"/>
                </a:lnTo>
                <a:lnTo>
                  <a:pt x="154439" y="102297"/>
                </a:lnTo>
                <a:lnTo>
                  <a:pt x="157838" y="104164"/>
                </a:lnTo>
                <a:lnTo>
                  <a:pt x="180259" y="104164"/>
                </a:lnTo>
                <a:lnTo>
                  <a:pt x="180259" y="115366"/>
                </a:lnTo>
                <a:lnTo>
                  <a:pt x="179854" y="115751"/>
                </a:lnTo>
                <a:lnTo>
                  <a:pt x="156362" y="115751"/>
                </a:lnTo>
                <a:lnTo>
                  <a:pt x="154559" y="117406"/>
                </a:lnTo>
                <a:lnTo>
                  <a:pt x="154452" y="120024"/>
                </a:lnTo>
                <a:lnTo>
                  <a:pt x="154339" y="137462"/>
                </a:lnTo>
                <a:lnTo>
                  <a:pt x="106884" y="137462"/>
                </a:lnTo>
                <a:lnTo>
                  <a:pt x="99442" y="138899"/>
                </a:lnTo>
                <a:lnTo>
                  <a:pt x="93349" y="142815"/>
                </a:lnTo>
                <a:lnTo>
                  <a:pt x="89233" y="148610"/>
                </a:lnTo>
                <a:lnTo>
                  <a:pt x="87721" y="155689"/>
                </a:lnTo>
                <a:lnTo>
                  <a:pt x="87721" y="157902"/>
                </a:lnTo>
                <a:lnTo>
                  <a:pt x="88126" y="160019"/>
                </a:lnTo>
                <a:lnTo>
                  <a:pt x="88895" y="162001"/>
                </a:lnTo>
                <a:close/>
              </a:path>
              <a:path w="314960" h="362585">
                <a:moveTo>
                  <a:pt x="53887" y="97562"/>
                </a:moveTo>
                <a:lnTo>
                  <a:pt x="22805" y="80548"/>
                </a:lnTo>
                <a:lnTo>
                  <a:pt x="19102" y="78565"/>
                </a:lnTo>
                <a:lnTo>
                  <a:pt x="20477" y="73869"/>
                </a:lnTo>
                <a:lnTo>
                  <a:pt x="20573" y="73542"/>
                </a:lnTo>
                <a:lnTo>
                  <a:pt x="20680" y="73177"/>
                </a:lnTo>
                <a:lnTo>
                  <a:pt x="24930" y="73331"/>
                </a:lnTo>
                <a:lnTo>
                  <a:pt x="25551" y="73331"/>
                </a:lnTo>
                <a:lnTo>
                  <a:pt x="26286" y="73542"/>
                </a:lnTo>
                <a:lnTo>
                  <a:pt x="26852" y="73869"/>
                </a:lnTo>
                <a:lnTo>
                  <a:pt x="57914" y="90942"/>
                </a:lnTo>
                <a:lnTo>
                  <a:pt x="53887" y="97562"/>
                </a:lnTo>
                <a:close/>
              </a:path>
              <a:path w="314960" h="362585">
                <a:moveTo>
                  <a:pt x="180259" y="104164"/>
                </a:moveTo>
                <a:lnTo>
                  <a:pt x="157838" y="104164"/>
                </a:lnTo>
                <a:lnTo>
                  <a:pt x="160671" y="102605"/>
                </a:lnTo>
                <a:lnTo>
                  <a:pt x="161096" y="102297"/>
                </a:lnTo>
                <a:lnTo>
                  <a:pt x="163383" y="100161"/>
                </a:lnTo>
                <a:lnTo>
                  <a:pt x="166115" y="98986"/>
                </a:lnTo>
                <a:lnTo>
                  <a:pt x="175362" y="98986"/>
                </a:lnTo>
                <a:lnTo>
                  <a:pt x="180259" y="103645"/>
                </a:lnTo>
                <a:lnTo>
                  <a:pt x="180259" y="104164"/>
                </a:lnTo>
                <a:close/>
              </a:path>
              <a:path w="314960" h="362585">
                <a:moveTo>
                  <a:pt x="43021" y="125028"/>
                </a:moveTo>
                <a:lnTo>
                  <a:pt x="37569" y="123703"/>
                </a:lnTo>
                <a:lnTo>
                  <a:pt x="8397" y="116270"/>
                </a:lnTo>
                <a:lnTo>
                  <a:pt x="3824" y="115174"/>
                </a:lnTo>
                <a:lnTo>
                  <a:pt x="4586" y="108668"/>
                </a:lnTo>
                <a:lnTo>
                  <a:pt x="9878" y="108668"/>
                </a:lnTo>
                <a:lnTo>
                  <a:pt x="39718" y="116270"/>
                </a:lnTo>
                <a:lnTo>
                  <a:pt x="45085" y="117694"/>
                </a:lnTo>
                <a:lnTo>
                  <a:pt x="43021" y="125028"/>
                </a:lnTo>
                <a:close/>
              </a:path>
              <a:path w="314960" h="362585">
                <a:moveTo>
                  <a:pt x="175362" y="120024"/>
                </a:moveTo>
                <a:lnTo>
                  <a:pt x="166256" y="120024"/>
                </a:lnTo>
                <a:lnTo>
                  <a:pt x="163625" y="118946"/>
                </a:lnTo>
                <a:lnTo>
                  <a:pt x="161642" y="117195"/>
                </a:lnTo>
                <a:lnTo>
                  <a:pt x="160874" y="116270"/>
                </a:lnTo>
                <a:lnTo>
                  <a:pt x="159700" y="115751"/>
                </a:lnTo>
                <a:lnTo>
                  <a:pt x="179854" y="115751"/>
                </a:lnTo>
                <a:lnTo>
                  <a:pt x="175362" y="120024"/>
                </a:lnTo>
                <a:close/>
              </a:path>
              <a:path w="314960" h="362585">
                <a:moveTo>
                  <a:pt x="154256" y="162001"/>
                </a:moveTo>
                <a:lnTo>
                  <a:pt x="124874" y="162001"/>
                </a:lnTo>
                <a:lnTo>
                  <a:pt x="125623" y="160019"/>
                </a:lnTo>
                <a:lnTo>
                  <a:pt x="126048" y="157902"/>
                </a:lnTo>
                <a:lnTo>
                  <a:pt x="126048" y="155689"/>
                </a:lnTo>
                <a:lnTo>
                  <a:pt x="124536" y="148610"/>
                </a:lnTo>
                <a:lnTo>
                  <a:pt x="120420" y="142815"/>
                </a:lnTo>
                <a:lnTo>
                  <a:pt x="114326" y="138899"/>
                </a:lnTo>
                <a:lnTo>
                  <a:pt x="106884" y="137462"/>
                </a:lnTo>
                <a:lnTo>
                  <a:pt x="154339" y="137462"/>
                </a:lnTo>
                <a:lnTo>
                  <a:pt x="154256" y="162001"/>
                </a:lnTo>
                <a:close/>
              </a:path>
              <a:path w="314960" h="362585">
                <a:moveTo>
                  <a:pt x="235781" y="169950"/>
                </a:moveTo>
                <a:lnTo>
                  <a:pt x="96913" y="169950"/>
                </a:lnTo>
                <a:lnTo>
                  <a:pt x="98588" y="169180"/>
                </a:lnTo>
                <a:lnTo>
                  <a:pt x="99458" y="168142"/>
                </a:lnTo>
                <a:lnTo>
                  <a:pt x="99559" y="163714"/>
                </a:lnTo>
                <a:lnTo>
                  <a:pt x="99256" y="163329"/>
                </a:lnTo>
                <a:lnTo>
                  <a:pt x="97050" y="161212"/>
                </a:lnTo>
                <a:lnTo>
                  <a:pt x="95815" y="158614"/>
                </a:lnTo>
                <a:lnTo>
                  <a:pt x="95815" y="149837"/>
                </a:lnTo>
                <a:lnTo>
                  <a:pt x="100713" y="145160"/>
                </a:lnTo>
                <a:lnTo>
                  <a:pt x="113016" y="145160"/>
                </a:lnTo>
                <a:lnTo>
                  <a:pt x="117954" y="149837"/>
                </a:lnTo>
                <a:lnTo>
                  <a:pt x="117974" y="158614"/>
                </a:lnTo>
                <a:lnTo>
                  <a:pt x="116757" y="161212"/>
                </a:lnTo>
                <a:lnTo>
                  <a:pt x="114535" y="163329"/>
                </a:lnTo>
                <a:lnTo>
                  <a:pt x="114230" y="163714"/>
                </a:lnTo>
                <a:lnTo>
                  <a:pt x="116132" y="169450"/>
                </a:lnTo>
                <a:lnTo>
                  <a:pt x="72685" y="169450"/>
                </a:lnTo>
                <a:lnTo>
                  <a:pt x="235781" y="169950"/>
                </a:lnTo>
                <a:close/>
              </a:path>
              <a:path w="314960" h="362585">
                <a:moveTo>
                  <a:pt x="36970" y="154399"/>
                </a:moveTo>
                <a:lnTo>
                  <a:pt x="1902" y="154399"/>
                </a:lnTo>
                <a:lnTo>
                  <a:pt x="0" y="152647"/>
                </a:lnTo>
                <a:lnTo>
                  <a:pt x="0" y="148278"/>
                </a:lnTo>
                <a:lnTo>
                  <a:pt x="1902" y="146527"/>
                </a:lnTo>
                <a:lnTo>
                  <a:pt x="36990" y="146527"/>
                </a:lnTo>
                <a:lnTo>
                  <a:pt x="38852" y="148278"/>
                </a:lnTo>
                <a:lnTo>
                  <a:pt x="38872" y="152647"/>
                </a:lnTo>
                <a:lnTo>
                  <a:pt x="36970" y="154399"/>
                </a:lnTo>
                <a:close/>
              </a:path>
              <a:path w="314960" h="362585">
                <a:moveTo>
                  <a:pt x="154236" y="274673"/>
                </a:moveTo>
                <a:lnTo>
                  <a:pt x="130196" y="274673"/>
                </a:lnTo>
                <a:lnTo>
                  <a:pt x="129305" y="267129"/>
                </a:lnTo>
                <a:lnTo>
                  <a:pt x="126493" y="260219"/>
                </a:lnTo>
                <a:lnTo>
                  <a:pt x="102088" y="232156"/>
                </a:lnTo>
                <a:lnTo>
                  <a:pt x="90818" y="220169"/>
                </a:lnTo>
                <a:lnTo>
                  <a:pt x="62791" y="170528"/>
                </a:lnTo>
                <a:lnTo>
                  <a:pt x="62640" y="169950"/>
                </a:lnTo>
                <a:lnTo>
                  <a:pt x="154235" y="169950"/>
                </a:lnTo>
                <a:lnTo>
                  <a:pt x="154197" y="193624"/>
                </a:lnTo>
                <a:lnTo>
                  <a:pt x="147538" y="193624"/>
                </a:lnTo>
                <a:lnTo>
                  <a:pt x="140096" y="195062"/>
                </a:lnTo>
                <a:lnTo>
                  <a:pt x="134003" y="198977"/>
                </a:lnTo>
                <a:lnTo>
                  <a:pt x="129887" y="204773"/>
                </a:lnTo>
                <a:lnTo>
                  <a:pt x="128375" y="211851"/>
                </a:lnTo>
                <a:lnTo>
                  <a:pt x="129887" y="218929"/>
                </a:lnTo>
                <a:lnTo>
                  <a:pt x="134003" y="224725"/>
                </a:lnTo>
                <a:lnTo>
                  <a:pt x="140096" y="228640"/>
                </a:lnTo>
                <a:lnTo>
                  <a:pt x="147538" y="230078"/>
                </a:lnTo>
                <a:lnTo>
                  <a:pt x="154197" y="230078"/>
                </a:lnTo>
                <a:lnTo>
                  <a:pt x="154236" y="274673"/>
                </a:lnTo>
                <a:close/>
              </a:path>
              <a:path w="314960" h="362585">
                <a:moveTo>
                  <a:pt x="236320" y="207039"/>
                </a:moveTo>
                <a:lnTo>
                  <a:pt x="157150" y="207039"/>
                </a:lnTo>
                <a:lnTo>
                  <a:pt x="162644" y="205480"/>
                </a:lnTo>
                <a:lnTo>
                  <a:pt x="162172" y="205480"/>
                </a:lnTo>
                <a:lnTo>
                  <a:pt x="162211" y="204018"/>
                </a:lnTo>
                <a:lnTo>
                  <a:pt x="162329" y="169950"/>
                </a:lnTo>
                <a:lnTo>
                  <a:pt x="191616" y="169950"/>
                </a:lnTo>
                <a:lnTo>
                  <a:pt x="190944" y="171683"/>
                </a:lnTo>
                <a:lnTo>
                  <a:pt x="190518" y="173800"/>
                </a:lnTo>
                <a:lnTo>
                  <a:pt x="190518" y="176013"/>
                </a:lnTo>
                <a:lnTo>
                  <a:pt x="192033" y="183091"/>
                </a:lnTo>
                <a:lnTo>
                  <a:pt x="196157" y="188887"/>
                </a:lnTo>
                <a:lnTo>
                  <a:pt x="202068" y="192681"/>
                </a:lnTo>
                <a:lnTo>
                  <a:pt x="201628" y="192681"/>
                </a:lnTo>
                <a:lnTo>
                  <a:pt x="209702" y="194240"/>
                </a:lnTo>
                <a:lnTo>
                  <a:pt x="243890" y="194240"/>
                </a:lnTo>
                <a:lnTo>
                  <a:pt x="236423" y="206909"/>
                </a:lnTo>
                <a:lnTo>
                  <a:pt x="236320" y="207039"/>
                </a:lnTo>
                <a:close/>
              </a:path>
              <a:path w="314960" h="362585">
                <a:moveTo>
                  <a:pt x="243890" y="194240"/>
                </a:moveTo>
                <a:lnTo>
                  <a:pt x="209702" y="194240"/>
                </a:lnTo>
                <a:lnTo>
                  <a:pt x="217763" y="192681"/>
                </a:lnTo>
                <a:lnTo>
                  <a:pt x="217325" y="192681"/>
                </a:lnTo>
                <a:lnTo>
                  <a:pt x="223230" y="188887"/>
                </a:lnTo>
                <a:lnTo>
                  <a:pt x="227351" y="183091"/>
                </a:lnTo>
                <a:lnTo>
                  <a:pt x="228865" y="176013"/>
                </a:lnTo>
                <a:lnTo>
                  <a:pt x="228865" y="173800"/>
                </a:lnTo>
                <a:lnTo>
                  <a:pt x="228441" y="171683"/>
                </a:lnTo>
                <a:lnTo>
                  <a:pt x="227992" y="170528"/>
                </a:lnTo>
                <a:lnTo>
                  <a:pt x="227888" y="170259"/>
                </a:lnTo>
                <a:lnTo>
                  <a:pt x="227768" y="169950"/>
                </a:lnTo>
                <a:lnTo>
                  <a:pt x="253796" y="169950"/>
                </a:lnTo>
                <a:lnTo>
                  <a:pt x="253674" y="170528"/>
                </a:lnTo>
                <a:lnTo>
                  <a:pt x="246115" y="190465"/>
                </a:lnTo>
                <a:lnTo>
                  <a:pt x="244015" y="194029"/>
                </a:lnTo>
                <a:lnTo>
                  <a:pt x="243890" y="194240"/>
                </a:lnTo>
                <a:close/>
              </a:path>
              <a:path w="314960" h="362585">
                <a:moveTo>
                  <a:pt x="8316" y="192681"/>
                </a:moveTo>
                <a:lnTo>
                  <a:pt x="6070" y="191469"/>
                </a:lnTo>
                <a:lnTo>
                  <a:pt x="4897" y="187311"/>
                </a:lnTo>
                <a:lnTo>
                  <a:pt x="6212" y="185194"/>
                </a:lnTo>
                <a:lnTo>
                  <a:pt x="38444" y="176995"/>
                </a:lnTo>
                <a:lnTo>
                  <a:pt x="43709" y="176995"/>
                </a:lnTo>
                <a:lnTo>
                  <a:pt x="44526" y="183091"/>
                </a:lnTo>
                <a:lnTo>
                  <a:pt x="44579" y="183481"/>
                </a:lnTo>
                <a:lnTo>
                  <a:pt x="39945" y="184597"/>
                </a:lnTo>
                <a:lnTo>
                  <a:pt x="10482" y="192104"/>
                </a:lnTo>
                <a:lnTo>
                  <a:pt x="8316" y="192681"/>
                </a:lnTo>
                <a:close/>
              </a:path>
              <a:path w="314960" h="362585">
                <a:moveTo>
                  <a:pt x="154196" y="194760"/>
                </a:moveTo>
                <a:lnTo>
                  <a:pt x="152111" y="194029"/>
                </a:lnTo>
                <a:lnTo>
                  <a:pt x="149865" y="193624"/>
                </a:lnTo>
                <a:lnTo>
                  <a:pt x="154197" y="193624"/>
                </a:lnTo>
                <a:lnTo>
                  <a:pt x="154196" y="194760"/>
                </a:lnTo>
                <a:close/>
              </a:path>
              <a:path w="314960" h="362585">
                <a:moveTo>
                  <a:pt x="150391" y="222360"/>
                </a:moveTo>
                <a:lnTo>
                  <a:pt x="141366" y="222360"/>
                </a:lnTo>
                <a:lnTo>
                  <a:pt x="136469" y="217702"/>
                </a:lnTo>
                <a:lnTo>
                  <a:pt x="136469" y="205981"/>
                </a:lnTo>
                <a:lnTo>
                  <a:pt x="141366" y="201323"/>
                </a:lnTo>
                <a:lnTo>
                  <a:pt x="150391" y="201323"/>
                </a:lnTo>
                <a:lnTo>
                  <a:pt x="152961" y="202343"/>
                </a:lnTo>
                <a:lnTo>
                  <a:pt x="154903" y="204018"/>
                </a:lnTo>
                <a:lnTo>
                  <a:pt x="157053" y="206909"/>
                </a:lnTo>
                <a:lnTo>
                  <a:pt x="157150" y="207039"/>
                </a:lnTo>
                <a:lnTo>
                  <a:pt x="236320" y="207039"/>
                </a:lnTo>
                <a:lnTo>
                  <a:pt x="228731" y="216605"/>
                </a:lnTo>
                <a:lnTo>
                  <a:pt x="157170" y="216605"/>
                </a:lnTo>
                <a:lnTo>
                  <a:pt x="154903" y="219685"/>
                </a:lnTo>
                <a:lnTo>
                  <a:pt x="152941" y="221359"/>
                </a:lnTo>
                <a:lnTo>
                  <a:pt x="150391" y="222360"/>
                </a:lnTo>
                <a:close/>
              </a:path>
              <a:path w="314960" h="362585">
                <a:moveTo>
                  <a:pt x="24910" y="228192"/>
                </a:moveTo>
                <a:lnTo>
                  <a:pt x="22360" y="227595"/>
                </a:lnTo>
                <a:lnTo>
                  <a:pt x="20073" y="223822"/>
                </a:lnTo>
                <a:lnTo>
                  <a:pt x="20516" y="222360"/>
                </a:lnTo>
                <a:lnTo>
                  <a:pt x="20912" y="221359"/>
                </a:lnTo>
                <a:lnTo>
                  <a:pt x="22805" y="220377"/>
                </a:lnTo>
                <a:lnTo>
                  <a:pt x="49038" y="205981"/>
                </a:lnTo>
                <a:lnTo>
                  <a:pt x="50034" y="205480"/>
                </a:lnTo>
                <a:lnTo>
                  <a:pt x="50649" y="205326"/>
                </a:lnTo>
                <a:lnTo>
                  <a:pt x="55526" y="205480"/>
                </a:lnTo>
                <a:lnTo>
                  <a:pt x="56842" y="210658"/>
                </a:lnTo>
                <a:lnTo>
                  <a:pt x="53260" y="212563"/>
                </a:lnTo>
                <a:lnTo>
                  <a:pt x="26852" y="227056"/>
                </a:lnTo>
                <a:lnTo>
                  <a:pt x="24910" y="228192"/>
                </a:lnTo>
                <a:close/>
              </a:path>
              <a:path w="314960" h="362585">
                <a:moveTo>
                  <a:pt x="186269" y="274673"/>
                </a:moveTo>
                <a:lnTo>
                  <a:pt x="162350" y="274673"/>
                </a:lnTo>
                <a:lnTo>
                  <a:pt x="162270" y="218107"/>
                </a:lnTo>
                <a:lnTo>
                  <a:pt x="157170" y="216605"/>
                </a:lnTo>
                <a:lnTo>
                  <a:pt x="228731" y="216605"/>
                </a:lnTo>
                <a:lnTo>
                  <a:pt x="225502" y="220675"/>
                </a:lnTo>
                <a:lnTo>
                  <a:pt x="214256" y="232580"/>
                </a:lnTo>
                <a:lnTo>
                  <a:pt x="208793" y="238091"/>
                </a:lnTo>
                <a:lnTo>
                  <a:pt x="203596" y="243442"/>
                </a:lnTo>
                <a:lnTo>
                  <a:pt x="198786" y="248746"/>
                </a:lnTo>
                <a:lnTo>
                  <a:pt x="194608" y="253963"/>
                </a:lnTo>
                <a:lnTo>
                  <a:pt x="190008" y="260219"/>
                </a:lnTo>
                <a:lnTo>
                  <a:pt x="187167" y="267129"/>
                </a:lnTo>
                <a:lnTo>
                  <a:pt x="186269" y="274673"/>
                </a:lnTo>
                <a:close/>
              </a:path>
              <a:path w="314960" h="362585">
                <a:moveTo>
                  <a:pt x="154197" y="230078"/>
                </a:moveTo>
                <a:lnTo>
                  <a:pt x="149865" y="230078"/>
                </a:lnTo>
                <a:lnTo>
                  <a:pt x="152644" y="229578"/>
                </a:lnTo>
                <a:lnTo>
                  <a:pt x="152385" y="229578"/>
                </a:lnTo>
                <a:lnTo>
                  <a:pt x="154196" y="228942"/>
                </a:lnTo>
                <a:lnTo>
                  <a:pt x="154197" y="230078"/>
                </a:lnTo>
                <a:close/>
              </a:path>
              <a:path w="314960" h="362585">
                <a:moveTo>
                  <a:pt x="50609" y="258371"/>
                </a:moveTo>
                <a:lnTo>
                  <a:pt x="47937" y="258371"/>
                </a:lnTo>
                <a:lnTo>
                  <a:pt x="44761" y="255330"/>
                </a:lnTo>
                <a:lnTo>
                  <a:pt x="44801" y="252828"/>
                </a:lnTo>
                <a:lnTo>
                  <a:pt x="46461" y="251345"/>
                </a:lnTo>
                <a:lnTo>
                  <a:pt x="68012" y="230848"/>
                </a:lnTo>
                <a:lnTo>
                  <a:pt x="68854" y="230078"/>
                </a:lnTo>
                <a:lnTo>
                  <a:pt x="70081" y="229578"/>
                </a:lnTo>
                <a:lnTo>
                  <a:pt x="74507" y="229578"/>
                </a:lnTo>
                <a:lnTo>
                  <a:pt x="76410" y="233851"/>
                </a:lnTo>
                <a:lnTo>
                  <a:pt x="73759" y="236295"/>
                </a:lnTo>
                <a:lnTo>
                  <a:pt x="52187" y="256793"/>
                </a:lnTo>
                <a:lnTo>
                  <a:pt x="50609" y="258371"/>
                </a:lnTo>
                <a:close/>
              </a:path>
              <a:path w="314960" h="362585">
                <a:moveTo>
                  <a:pt x="194424" y="295209"/>
                </a:moveTo>
                <a:lnTo>
                  <a:pt x="122021" y="295209"/>
                </a:lnTo>
                <a:lnTo>
                  <a:pt x="119066" y="292419"/>
                </a:lnTo>
                <a:lnTo>
                  <a:pt x="119066" y="285182"/>
                </a:lnTo>
                <a:lnTo>
                  <a:pt x="122021" y="282372"/>
                </a:lnTo>
                <a:lnTo>
                  <a:pt x="194424" y="282372"/>
                </a:lnTo>
                <a:lnTo>
                  <a:pt x="197358" y="285182"/>
                </a:lnTo>
                <a:lnTo>
                  <a:pt x="197358" y="292419"/>
                </a:lnTo>
                <a:lnTo>
                  <a:pt x="194424" y="295209"/>
                </a:lnTo>
                <a:close/>
              </a:path>
              <a:path w="314960" h="362585">
                <a:moveTo>
                  <a:pt x="158202" y="362190"/>
                </a:moveTo>
                <a:lnTo>
                  <a:pt x="127485" y="333164"/>
                </a:lnTo>
                <a:lnTo>
                  <a:pt x="127100" y="302909"/>
                </a:lnTo>
                <a:lnTo>
                  <a:pt x="189325" y="302909"/>
                </a:lnTo>
                <a:lnTo>
                  <a:pt x="188978" y="328815"/>
                </a:lnTo>
                <a:lnTo>
                  <a:pt x="140718" y="328815"/>
                </a:lnTo>
                <a:lnTo>
                  <a:pt x="138898" y="330547"/>
                </a:lnTo>
                <a:lnTo>
                  <a:pt x="138898" y="334820"/>
                </a:lnTo>
                <a:lnTo>
                  <a:pt x="140718" y="336552"/>
                </a:lnTo>
                <a:lnTo>
                  <a:pt x="188180" y="336552"/>
                </a:lnTo>
                <a:lnTo>
                  <a:pt x="186439" y="344520"/>
                </a:lnTo>
                <a:lnTo>
                  <a:pt x="179897" y="353740"/>
                </a:lnTo>
                <a:lnTo>
                  <a:pt x="170187" y="359928"/>
                </a:lnTo>
                <a:lnTo>
                  <a:pt x="158202" y="362190"/>
                </a:lnTo>
                <a:close/>
              </a:path>
              <a:path w="314960" h="362585">
                <a:moveTo>
                  <a:pt x="188180" y="336552"/>
                </a:moveTo>
                <a:lnTo>
                  <a:pt x="175706" y="336552"/>
                </a:lnTo>
                <a:lnTo>
                  <a:pt x="177547" y="334820"/>
                </a:lnTo>
                <a:lnTo>
                  <a:pt x="177547" y="330547"/>
                </a:lnTo>
                <a:lnTo>
                  <a:pt x="175706" y="328815"/>
                </a:lnTo>
                <a:lnTo>
                  <a:pt x="188978" y="328815"/>
                </a:lnTo>
                <a:lnTo>
                  <a:pt x="188920" y="333164"/>
                </a:lnTo>
                <a:lnTo>
                  <a:pt x="188180" y="336552"/>
                </a:lnTo>
                <a:close/>
              </a:path>
            </a:pathLst>
          </a:custGeom>
          <a:solidFill>
            <a:srgbClr val="BE20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3446595" y="3055702"/>
            <a:ext cx="307340" cy="309880"/>
          </a:xfrm>
          <a:custGeom>
            <a:avLst/>
            <a:gdLst/>
            <a:ahLst/>
            <a:cxnLst/>
            <a:rect l="l" t="t" r="r" b="b"/>
            <a:pathLst>
              <a:path w="307339" h="309879">
                <a:moveTo>
                  <a:pt x="259675" y="31709"/>
                </a:moveTo>
                <a:lnTo>
                  <a:pt x="241517" y="31709"/>
                </a:lnTo>
                <a:lnTo>
                  <a:pt x="234130" y="24596"/>
                </a:lnTo>
                <a:lnTo>
                  <a:pt x="234130" y="7112"/>
                </a:lnTo>
                <a:lnTo>
                  <a:pt x="241517" y="0"/>
                </a:lnTo>
                <a:lnTo>
                  <a:pt x="259675" y="0"/>
                </a:lnTo>
                <a:lnTo>
                  <a:pt x="267060" y="7112"/>
                </a:lnTo>
                <a:lnTo>
                  <a:pt x="267060" y="24596"/>
                </a:lnTo>
                <a:lnTo>
                  <a:pt x="259675" y="31709"/>
                </a:lnTo>
                <a:close/>
              </a:path>
              <a:path w="307339" h="309879">
                <a:moveTo>
                  <a:pt x="108508" y="218580"/>
                </a:moveTo>
                <a:lnTo>
                  <a:pt x="68619" y="210995"/>
                </a:lnTo>
                <a:lnTo>
                  <a:pt x="34842" y="189201"/>
                </a:lnTo>
                <a:lnTo>
                  <a:pt x="12207" y="156678"/>
                </a:lnTo>
                <a:lnTo>
                  <a:pt x="4460" y="119561"/>
                </a:lnTo>
                <a:lnTo>
                  <a:pt x="4484" y="116749"/>
                </a:lnTo>
                <a:lnTo>
                  <a:pt x="21774" y="62648"/>
                </a:lnTo>
                <a:lnTo>
                  <a:pt x="50744" y="34755"/>
                </a:lnTo>
                <a:lnTo>
                  <a:pt x="88028" y="19885"/>
                </a:lnTo>
                <a:lnTo>
                  <a:pt x="108509" y="17959"/>
                </a:lnTo>
                <a:lnTo>
                  <a:pt x="128991" y="19885"/>
                </a:lnTo>
                <a:lnTo>
                  <a:pt x="148397" y="25544"/>
                </a:lnTo>
                <a:lnTo>
                  <a:pt x="166274" y="34755"/>
                </a:lnTo>
                <a:lnTo>
                  <a:pt x="171219" y="38669"/>
                </a:lnTo>
                <a:lnTo>
                  <a:pt x="108507" y="38669"/>
                </a:lnTo>
                <a:lnTo>
                  <a:pt x="92254" y="40198"/>
                </a:lnTo>
                <a:lnTo>
                  <a:pt x="50052" y="61984"/>
                </a:lnTo>
                <a:lnTo>
                  <a:pt x="25879" y="118270"/>
                </a:lnTo>
                <a:lnTo>
                  <a:pt x="31922" y="148239"/>
                </a:lnTo>
                <a:lnTo>
                  <a:pt x="62667" y="184540"/>
                </a:lnTo>
                <a:lnTo>
                  <a:pt x="108507" y="197870"/>
                </a:lnTo>
                <a:lnTo>
                  <a:pt x="171220" y="197870"/>
                </a:lnTo>
                <a:lnTo>
                  <a:pt x="166274" y="201784"/>
                </a:lnTo>
                <a:lnTo>
                  <a:pt x="148397" y="210995"/>
                </a:lnTo>
                <a:lnTo>
                  <a:pt x="128991" y="216654"/>
                </a:lnTo>
                <a:lnTo>
                  <a:pt x="108508" y="218580"/>
                </a:lnTo>
                <a:close/>
              </a:path>
              <a:path w="307339" h="309879">
                <a:moveTo>
                  <a:pt x="205407" y="69439"/>
                </a:moveTo>
                <a:lnTo>
                  <a:pt x="204767" y="68260"/>
                </a:lnTo>
                <a:lnTo>
                  <a:pt x="203408" y="65934"/>
                </a:lnTo>
                <a:lnTo>
                  <a:pt x="235090" y="30380"/>
                </a:lnTo>
                <a:lnTo>
                  <a:pt x="235995" y="31275"/>
                </a:lnTo>
                <a:lnTo>
                  <a:pt x="236982" y="32091"/>
                </a:lnTo>
                <a:lnTo>
                  <a:pt x="238039" y="32818"/>
                </a:lnTo>
                <a:lnTo>
                  <a:pt x="205407" y="69439"/>
                </a:lnTo>
                <a:close/>
              </a:path>
              <a:path w="307339" h="309879">
                <a:moveTo>
                  <a:pt x="171220" y="197870"/>
                </a:moveTo>
                <a:lnTo>
                  <a:pt x="108507" y="197870"/>
                </a:lnTo>
                <a:lnTo>
                  <a:pt x="124760" y="196341"/>
                </a:lnTo>
                <a:lnTo>
                  <a:pt x="140160" y="191850"/>
                </a:lnTo>
                <a:lnTo>
                  <a:pt x="177334" y="162407"/>
                </a:lnTo>
                <a:lnTo>
                  <a:pt x="191045" y="119561"/>
                </a:lnTo>
                <a:lnTo>
                  <a:pt x="191022" y="116749"/>
                </a:lnTo>
                <a:lnTo>
                  <a:pt x="189793" y="104640"/>
                </a:lnTo>
                <a:lnTo>
                  <a:pt x="189765" y="104365"/>
                </a:lnTo>
                <a:lnTo>
                  <a:pt x="189648" y="103202"/>
                </a:lnTo>
                <a:lnTo>
                  <a:pt x="189589" y="102620"/>
                </a:lnTo>
                <a:lnTo>
                  <a:pt x="185048" y="88185"/>
                </a:lnTo>
                <a:lnTo>
                  <a:pt x="154347" y="51998"/>
                </a:lnTo>
                <a:lnTo>
                  <a:pt x="108507" y="38669"/>
                </a:lnTo>
                <a:lnTo>
                  <a:pt x="171219" y="38669"/>
                </a:lnTo>
                <a:lnTo>
                  <a:pt x="182172" y="47339"/>
                </a:lnTo>
                <a:lnTo>
                  <a:pt x="205005" y="80485"/>
                </a:lnTo>
                <a:lnTo>
                  <a:pt x="212635" y="118270"/>
                </a:lnTo>
                <a:lnTo>
                  <a:pt x="205020" y="156036"/>
                </a:lnTo>
                <a:lnTo>
                  <a:pt x="182172" y="189201"/>
                </a:lnTo>
                <a:lnTo>
                  <a:pt x="171220" y="197870"/>
                </a:lnTo>
                <a:close/>
              </a:path>
              <a:path w="307339" h="309879">
                <a:moveTo>
                  <a:pt x="103587" y="89142"/>
                </a:moveTo>
                <a:lnTo>
                  <a:pt x="85429" y="89142"/>
                </a:lnTo>
                <a:lnTo>
                  <a:pt x="78044" y="82028"/>
                </a:lnTo>
                <a:lnTo>
                  <a:pt x="78045" y="64544"/>
                </a:lnTo>
                <a:lnTo>
                  <a:pt x="85430" y="57432"/>
                </a:lnTo>
                <a:lnTo>
                  <a:pt x="103587" y="57432"/>
                </a:lnTo>
                <a:lnTo>
                  <a:pt x="110974" y="64544"/>
                </a:lnTo>
                <a:lnTo>
                  <a:pt x="110974" y="82028"/>
                </a:lnTo>
                <a:lnTo>
                  <a:pt x="103587" y="89142"/>
                </a:lnTo>
                <a:close/>
              </a:path>
              <a:path w="307339" h="309879">
                <a:moveTo>
                  <a:pt x="267060" y="237640"/>
                </a:moveTo>
                <a:lnTo>
                  <a:pt x="234130" y="205931"/>
                </a:lnTo>
                <a:lnTo>
                  <a:pt x="234130" y="75782"/>
                </a:lnTo>
                <a:lnTo>
                  <a:pt x="267060" y="75782"/>
                </a:lnTo>
                <a:lnTo>
                  <a:pt x="267060" y="237640"/>
                </a:lnTo>
                <a:close/>
              </a:path>
              <a:path w="307339" h="309879">
                <a:moveTo>
                  <a:pt x="151823" y="97439"/>
                </a:moveTo>
                <a:lnTo>
                  <a:pt x="113787" y="82749"/>
                </a:lnTo>
                <a:lnTo>
                  <a:pt x="114374" y="81644"/>
                </a:lnTo>
                <a:lnTo>
                  <a:pt x="114863" y="80485"/>
                </a:lnTo>
                <a:lnTo>
                  <a:pt x="115240" y="79277"/>
                </a:lnTo>
                <a:lnTo>
                  <a:pt x="153276" y="93967"/>
                </a:lnTo>
                <a:lnTo>
                  <a:pt x="152689" y="95072"/>
                </a:lnTo>
                <a:lnTo>
                  <a:pt x="152199" y="96231"/>
                </a:lnTo>
                <a:lnTo>
                  <a:pt x="151823" y="97439"/>
                </a:lnTo>
                <a:close/>
              </a:path>
              <a:path w="307339" h="309879">
                <a:moveTo>
                  <a:pt x="36497" y="104365"/>
                </a:moveTo>
                <a:lnTo>
                  <a:pt x="36001" y="103202"/>
                </a:lnTo>
                <a:lnTo>
                  <a:pt x="35397" y="102092"/>
                </a:lnTo>
                <a:lnTo>
                  <a:pt x="34701" y="101046"/>
                </a:lnTo>
                <a:lnTo>
                  <a:pt x="74478" y="81182"/>
                </a:lnTo>
                <a:lnTo>
                  <a:pt x="74974" y="82344"/>
                </a:lnTo>
                <a:lnTo>
                  <a:pt x="75577" y="83453"/>
                </a:lnTo>
                <a:lnTo>
                  <a:pt x="76275" y="84501"/>
                </a:lnTo>
                <a:lnTo>
                  <a:pt x="36497" y="104365"/>
                </a:lnTo>
                <a:close/>
              </a:path>
              <a:path w="307339" h="309879">
                <a:moveTo>
                  <a:pt x="177974" y="119284"/>
                </a:moveTo>
                <a:lnTo>
                  <a:pt x="163476" y="119284"/>
                </a:lnTo>
                <a:lnTo>
                  <a:pt x="156090" y="112172"/>
                </a:lnTo>
                <a:lnTo>
                  <a:pt x="156090" y="94687"/>
                </a:lnTo>
                <a:lnTo>
                  <a:pt x="163476" y="87574"/>
                </a:lnTo>
                <a:lnTo>
                  <a:pt x="175208" y="87574"/>
                </a:lnTo>
                <a:lnTo>
                  <a:pt x="177716" y="88185"/>
                </a:lnTo>
                <a:lnTo>
                  <a:pt x="179687" y="89142"/>
                </a:lnTo>
                <a:lnTo>
                  <a:pt x="179885" y="89142"/>
                </a:lnTo>
                <a:lnTo>
                  <a:pt x="183193" y="96696"/>
                </a:lnTo>
                <a:lnTo>
                  <a:pt x="185114" y="104365"/>
                </a:lnTo>
                <a:lnTo>
                  <a:pt x="185183" y="104640"/>
                </a:lnTo>
                <a:lnTo>
                  <a:pt x="185608" y="110380"/>
                </a:lnTo>
                <a:lnTo>
                  <a:pt x="185661" y="111094"/>
                </a:lnTo>
                <a:lnTo>
                  <a:pt x="185741" y="112172"/>
                </a:lnTo>
                <a:lnTo>
                  <a:pt x="185791" y="112847"/>
                </a:lnTo>
                <a:lnTo>
                  <a:pt x="182789" y="116749"/>
                </a:lnTo>
                <a:lnTo>
                  <a:pt x="177974" y="119284"/>
                </a:lnTo>
                <a:close/>
              </a:path>
              <a:path w="307339" h="309879">
                <a:moveTo>
                  <a:pt x="31076" y="119561"/>
                </a:moveTo>
                <a:lnTo>
                  <a:pt x="31030" y="114892"/>
                </a:lnTo>
                <a:lnTo>
                  <a:pt x="31173" y="112847"/>
                </a:lnTo>
                <a:lnTo>
                  <a:pt x="31296" y="111094"/>
                </a:lnTo>
                <a:lnTo>
                  <a:pt x="31962" y="106900"/>
                </a:lnTo>
                <a:lnTo>
                  <a:pt x="32589" y="108576"/>
                </a:lnTo>
                <a:lnTo>
                  <a:pt x="32933" y="110380"/>
                </a:lnTo>
                <a:lnTo>
                  <a:pt x="32814" y="115329"/>
                </a:lnTo>
                <a:lnTo>
                  <a:pt x="32259" y="117375"/>
                </a:lnTo>
                <a:lnTo>
                  <a:pt x="31076" y="119561"/>
                </a:lnTo>
                <a:close/>
              </a:path>
              <a:path w="307339" h="309879">
                <a:moveTo>
                  <a:pt x="110974" y="192729"/>
                </a:moveTo>
                <a:lnTo>
                  <a:pt x="105424" y="192729"/>
                </a:lnTo>
                <a:lnTo>
                  <a:pt x="100592" y="192496"/>
                </a:lnTo>
                <a:lnTo>
                  <a:pt x="92846" y="191361"/>
                </a:lnTo>
                <a:lnTo>
                  <a:pt x="85315" y="189492"/>
                </a:lnTo>
                <a:lnTo>
                  <a:pt x="78044" y="186909"/>
                </a:lnTo>
                <a:lnTo>
                  <a:pt x="78044" y="133016"/>
                </a:lnTo>
                <a:lnTo>
                  <a:pt x="110974" y="133016"/>
                </a:lnTo>
                <a:lnTo>
                  <a:pt x="110974" y="192729"/>
                </a:lnTo>
                <a:close/>
              </a:path>
              <a:path w="307339" h="309879">
                <a:moveTo>
                  <a:pt x="156090" y="177167"/>
                </a:moveTo>
                <a:lnTo>
                  <a:pt x="156090" y="142627"/>
                </a:lnTo>
                <a:lnTo>
                  <a:pt x="181783" y="142627"/>
                </a:lnTo>
                <a:lnTo>
                  <a:pt x="158602" y="175278"/>
                </a:lnTo>
                <a:lnTo>
                  <a:pt x="156090" y="177167"/>
                </a:lnTo>
                <a:close/>
              </a:path>
              <a:path w="307339" h="309879">
                <a:moveTo>
                  <a:pt x="32933" y="243369"/>
                </a:moveTo>
                <a:lnTo>
                  <a:pt x="0" y="243369"/>
                </a:lnTo>
                <a:lnTo>
                  <a:pt x="0" y="163600"/>
                </a:lnTo>
                <a:lnTo>
                  <a:pt x="9738" y="163600"/>
                </a:lnTo>
                <a:lnTo>
                  <a:pt x="14063" y="171444"/>
                </a:lnTo>
                <a:lnTo>
                  <a:pt x="19089" y="178938"/>
                </a:lnTo>
                <a:lnTo>
                  <a:pt x="24798" y="186046"/>
                </a:lnTo>
                <a:lnTo>
                  <a:pt x="31177" y="192729"/>
                </a:lnTo>
                <a:lnTo>
                  <a:pt x="32933" y="194379"/>
                </a:lnTo>
                <a:lnTo>
                  <a:pt x="32933" y="243369"/>
                </a:lnTo>
                <a:close/>
              </a:path>
              <a:path w="307339" h="309879">
                <a:moveTo>
                  <a:pt x="187305" y="220384"/>
                </a:moveTo>
                <a:lnTo>
                  <a:pt x="171019" y="204702"/>
                </a:lnTo>
                <a:lnTo>
                  <a:pt x="176260" y="201171"/>
                </a:lnTo>
                <a:lnTo>
                  <a:pt x="181219" y="197175"/>
                </a:lnTo>
                <a:lnTo>
                  <a:pt x="190484" y="188254"/>
                </a:lnTo>
                <a:lnTo>
                  <a:pt x="194626" y="183471"/>
                </a:lnTo>
                <a:lnTo>
                  <a:pt x="198261" y="178450"/>
                </a:lnTo>
                <a:lnTo>
                  <a:pt x="214557" y="194141"/>
                </a:lnTo>
                <a:lnTo>
                  <a:pt x="187305" y="220384"/>
                </a:lnTo>
                <a:close/>
              </a:path>
              <a:path w="307339" h="309879">
                <a:moveTo>
                  <a:pt x="293789" y="309410"/>
                </a:moveTo>
                <a:lnTo>
                  <a:pt x="283040" y="309410"/>
                </a:lnTo>
                <a:lnTo>
                  <a:pt x="277346" y="307084"/>
                </a:lnTo>
                <a:lnTo>
                  <a:pt x="190969" y="223912"/>
                </a:lnTo>
                <a:lnTo>
                  <a:pt x="218221" y="197670"/>
                </a:lnTo>
                <a:lnTo>
                  <a:pt x="300385" y="276783"/>
                </a:lnTo>
                <a:lnTo>
                  <a:pt x="305157" y="283445"/>
                </a:lnTo>
                <a:lnTo>
                  <a:pt x="307011" y="290861"/>
                </a:lnTo>
                <a:lnTo>
                  <a:pt x="305904" y="298137"/>
                </a:lnTo>
                <a:lnTo>
                  <a:pt x="301788" y="304377"/>
                </a:lnTo>
                <a:lnTo>
                  <a:pt x="298417" y="307623"/>
                </a:lnTo>
                <a:lnTo>
                  <a:pt x="293789" y="309410"/>
                </a:lnTo>
                <a:close/>
              </a:path>
              <a:path w="307339" h="309879">
                <a:moveTo>
                  <a:pt x="189020" y="243369"/>
                </a:moveTo>
                <a:lnTo>
                  <a:pt x="156090" y="243369"/>
                </a:lnTo>
                <a:lnTo>
                  <a:pt x="156090" y="213134"/>
                </a:lnTo>
                <a:lnTo>
                  <a:pt x="159695" y="211454"/>
                </a:lnTo>
                <a:lnTo>
                  <a:pt x="163209" y="209583"/>
                </a:lnTo>
                <a:lnTo>
                  <a:pt x="166615" y="207519"/>
                </a:lnTo>
                <a:lnTo>
                  <a:pt x="189020" y="229092"/>
                </a:lnTo>
                <a:lnTo>
                  <a:pt x="189020" y="243369"/>
                </a:lnTo>
                <a:close/>
              </a:path>
              <a:path w="307339" h="309879">
                <a:moveTo>
                  <a:pt x="110974" y="243369"/>
                </a:moveTo>
                <a:lnTo>
                  <a:pt x="78044" y="243369"/>
                </a:lnTo>
                <a:lnTo>
                  <a:pt x="78044" y="219445"/>
                </a:lnTo>
                <a:lnTo>
                  <a:pt x="85458" y="221235"/>
                </a:lnTo>
                <a:lnTo>
                  <a:pt x="93021" y="222526"/>
                </a:lnTo>
                <a:lnTo>
                  <a:pt x="100711" y="223308"/>
                </a:lnTo>
                <a:lnTo>
                  <a:pt x="107614" y="223541"/>
                </a:lnTo>
                <a:lnTo>
                  <a:pt x="110974" y="223541"/>
                </a:lnTo>
                <a:lnTo>
                  <a:pt x="110974" y="243369"/>
                </a:lnTo>
                <a:close/>
              </a:path>
              <a:path w="307339" h="309879">
                <a:moveTo>
                  <a:pt x="246114" y="284068"/>
                </a:moveTo>
                <a:lnTo>
                  <a:pt x="0" y="284068"/>
                </a:lnTo>
                <a:lnTo>
                  <a:pt x="0" y="270414"/>
                </a:lnTo>
                <a:lnTo>
                  <a:pt x="231933" y="270414"/>
                </a:lnTo>
                <a:lnTo>
                  <a:pt x="246114" y="284068"/>
                </a:lnTo>
                <a:close/>
              </a:path>
            </a:pathLst>
          </a:custGeom>
          <a:solidFill>
            <a:srgbClr val="BE20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5262296" y="1712200"/>
            <a:ext cx="374650" cy="366395"/>
          </a:xfrm>
          <a:custGeom>
            <a:avLst/>
            <a:gdLst/>
            <a:ahLst/>
            <a:cxnLst/>
            <a:rect l="l" t="t" r="r" b="b"/>
            <a:pathLst>
              <a:path w="374650" h="366394">
                <a:moveTo>
                  <a:pt x="196024" y="147269"/>
                </a:moveTo>
                <a:lnTo>
                  <a:pt x="96634" y="118618"/>
                </a:lnTo>
                <a:lnTo>
                  <a:pt x="80721" y="147726"/>
                </a:lnTo>
                <a:lnTo>
                  <a:pt x="79794" y="149580"/>
                </a:lnTo>
                <a:lnTo>
                  <a:pt x="79705" y="151460"/>
                </a:lnTo>
                <a:lnTo>
                  <a:pt x="80962" y="154419"/>
                </a:lnTo>
                <a:lnTo>
                  <a:pt x="82092" y="156311"/>
                </a:lnTo>
                <a:lnTo>
                  <a:pt x="169672" y="183261"/>
                </a:lnTo>
                <a:lnTo>
                  <a:pt x="172224" y="182308"/>
                </a:lnTo>
                <a:lnTo>
                  <a:pt x="196024" y="147269"/>
                </a:lnTo>
                <a:close/>
              </a:path>
              <a:path w="374650" h="366394">
                <a:moveTo>
                  <a:pt x="199923" y="165100"/>
                </a:moveTo>
                <a:lnTo>
                  <a:pt x="181178" y="192722"/>
                </a:lnTo>
                <a:lnTo>
                  <a:pt x="175628" y="195656"/>
                </a:lnTo>
                <a:lnTo>
                  <a:pt x="166446" y="195656"/>
                </a:lnTo>
                <a:lnTo>
                  <a:pt x="164465" y="195351"/>
                </a:lnTo>
                <a:lnTo>
                  <a:pt x="99961" y="175488"/>
                </a:lnTo>
                <a:lnTo>
                  <a:pt x="99961" y="219125"/>
                </a:lnTo>
                <a:lnTo>
                  <a:pt x="107403" y="215582"/>
                </a:lnTo>
                <a:lnTo>
                  <a:pt x="115201" y="214414"/>
                </a:lnTo>
                <a:lnTo>
                  <a:pt x="199923" y="227495"/>
                </a:lnTo>
                <a:lnTo>
                  <a:pt x="199923" y="214414"/>
                </a:lnTo>
                <a:lnTo>
                  <a:pt x="199923" y="195656"/>
                </a:lnTo>
                <a:lnTo>
                  <a:pt x="199923" y="165100"/>
                </a:lnTo>
                <a:close/>
              </a:path>
              <a:path w="374650" h="366394">
                <a:moveTo>
                  <a:pt x="225679" y="12"/>
                </a:moveTo>
                <a:lnTo>
                  <a:pt x="187515" y="12"/>
                </a:lnTo>
                <a:lnTo>
                  <a:pt x="206590" y="22428"/>
                </a:lnTo>
                <a:lnTo>
                  <a:pt x="225679" y="12"/>
                </a:lnTo>
                <a:close/>
              </a:path>
              <a:path w="374650" h="366394">
                <a:moveTo>
                  <a:pt x="252882" y="286880"/>
                </a:moveTo>
                <a:lnTo>
                  <a:pt x="193052" y="286880"/>
                </a:lnTo>
                <a:lnTo>
                  <a:pt x="218490" y="305803"/>
                </a:lnTo>
                <a:lnTo>
                  <a:pt x="219544" y="306578"/>
                </a:lnTo>
                <a:lnTo>
                  <a:pt x="221068" y="306578"/>
                </a:lnTo>
                <a:lnTo>
                  <a:pt x="252882" y="286880"/>
                </a:lnTo>
                <a:close/>
              </a:path>
              <a:path w="374650" h="366394">
                <a:moveTo>
                  <a:pt x="261912" y="26085"/>
                </a:moveTo>
                <a:lnTo>
                  <a:pt x="246545" y="546"/>
                </a:lnTo>
                <a:lnTo>
                  <a:pt x="246151" y="190"/>
                </a:lnTo>
                <a:lnTo>
                  <a:pt x="245681" y="0"/>
                </a:lnTo>
                <a:lnTo>
                  <a:pt x="243039" y="0"/>
                </a:lnTo>
                <a:lnTo>
                  <a:pt x="220840" y="26085"/>
                </a:lnTo>
                <a:lnTo>
                  <a:pt x="261912" y="26085"/>
                </a:lnTo>
                <a:close/>
              </a:path>
              <a:path w="374650" h="366394">
                <a:moveTo>
                  <a:pt x="295960" y="110947"/>
                </a:moveTo>
                <a:lnTo>
                  <a:pt x="236969" y="94513"/>
                </a:lnTo>
                <a:lnTo>
                  <a:pt x="219049" y="117665"/>
                </a:lnTo>
                <a:lnTo>
                  <a:pt x="216382" y="121475"/>
                </a:lnTo>
                <a:lnTo>
                  <a:pt x="211670" y="123888"/>
                </a:lnTo>
                <a:lnTo>
                  <a:pt x="201206" y="123888"/>
                </a:lnTo>
                <a:lnTo>
                  <a:pt x="197065" y="121780"/>
                </a:lnTo>
                <a:lnTo>
                  <a:pt x="193967" y="117449"/>
                </a:lnTo>
                <a:lnTo>
                  <a:pt x="176212" y="94475"/>
                </a:lnTo>
                <a:lnTo>
                  <a:pt x="117221" y="110947"/>
                </a:lnTo>
                <a:lnTo>
                  <a:pt x="206590" y="136728"/>
                </a:lnTo>
                <a:lnTo>
                  <a:pt x="251091" y="123888"/>
                </a:lnTo>
                <a:lnTo>
                  <a:pt x="295960" y="110947"/>
                </a:lnTo>
                <a:close/>
              </a:path>
              <a:path w="374650" h="366394">
                <a:moveTo>
                  <a:pt x="313232" y="175488"/>
                </a:moveTo>
                <a:lnTo>
                  <a:pt x="246684" y="195973"/>
                </a:lnTo>
                <a:lnTo>
                  <a:pt x="242189" y="195973"/>
                </a:lnTo>
                <a:lnTo>
                  <a:pt x="233807" y="193014"/>
                </a:lnTo>
                <a:lnTo>
                  <a:pt x="230454" y="190423"/>
                </a:lnTo>
                <a:lnTo>
                  <a:pt x="227965" y="186740"/>
                </a:lnTo>
                <a:lnTo>
                  <a:pt x="213258" y="165100"/>
                </a:lnTo>
                <a:lnTo>
                  <a:pt x="213258" y="229552"/>
                </a:lnTo>
                <a:lnTo>
                  <a:pt x="274434" y="239026"/>
                </a:lnTo>
                <a:lnTo>
                  <a:pt x="282308" y="241592"/>
                </a:lnTo>
                <a:lnTo>
                  <a:pt x="288683" y="246367"/>
                </a:lnTo>
                <a:lnTo>
                  <a:pt x="293103" y="252907"/>
                </a:lnTo>
                <a:lnTo>
                  <a:pt x="295160" y="260692"/>
                </a:lnTo>
                <a:lnTo>
                  <a:pt x="313232" y="249516"/>
                </a:lnTo>
                <a:lnTo>
                  <a:pt x="313232" y="195973"/>
                </a:lnTo>
                <a:lnTo>
                  <a:pt x="313232" y="175488"/>
                </a:lnTo>
                <a:close/>
              </a:path>
              <a:path w="374650" h="366394">
                <a:moveTo>
                  <a:pt x="333489" y="151460"/>
                </a:moveTo>
                <a:lnTo>
                  <a:pt x="333425" y="149580"/>
                </a:lnTo>
                <a:lnTo>
                  <a:pt x="332460" y="147726"/>
                </a:lnTo>
                <a:lnTo>
                  <a:pt x="316560" y="118618"/>
                </a:lnTo>
                <a:lnTo>
                  <a:pt x="217195" y="147269"/>
                </a:lnTo>
                <a:lnTo>
                  <a:pt x="217474" y="147726"/>
                </a:lnTo>
                <a:lnTo>
                  <a:pt x="239102" y="179578"/>
                </a:lnTo>
                <a:lnTo>
                  <a:pt x="240906" y="182308"/>
                </a:lnTo>
                <a:lnTo>
                  <a:pt x="240766" y="182308"/>
                </a:lnTo>
                <a:lnTo>
                  <a:pt x="243408" y="183261"/>
                </a:lnTo>
                <a:lnTo>
                  <a:pt x="243560" y="183261"/>
                </a:lnTo>
                <a:lnTo>
                  <a:pt x="330492" y="156514"/>
                </a:lnTo>
                <a:lnTo>
                  <a:pt x="331876" y="155270"/>
                </a:lnTo>
                <a:lnTo>
                  <a:pt x="333489" y="151460"/>
                </a:lnTo>
                <a:close/>
              </a:path>
              <a:path w="374650" h="366394">
                <a:moveTo>
                  <a:pt x="374218" y="241071"/>
                </a:moveTo>
                <a:lnTo>
                  <a:pt x="370840" y="237401"/>
                </a:lnTo>
                <a:lnTo>
                  <a:pt x="369328" y="235864"/>
                </a:lnTo>
                <a:lnTo>
                  <a:pt x="367512" y="234988"/>
                </a:lnTo>
                <a:lnTo>
                  <a:pt x="367334" y="234988"/>
                </a:lnTo>
                <a:lnTo>
                  <a:pt x="363448" y="234543"/>
                </a:lnTo>
                <a:lnTo>
                  <a:pt x="361543" y="234988"/>
                </a:lnTo>
                <a:lnTo>
                  <a:pt x="359803" y="236105"/>
                </a:lnTo>
                <a:lnTo>
                  <a:pt x="226314" y="318744"/>
                </a:lnTo>
                <a:lnTo>
                  <a:pt x="223227" y="319557"/>
                </a:lnTo>
                <a:lnTo>
                  <a:pt x="222681" y="319557"/>
                </a:lnTo>
                <a:lnTo>
                  <a:pt x="216293" y="319290"/>
                </a:lnTo>
                <a:lnTo>
                  <a:pt x="213207" y="318198"/>
                </a:lnTo>
                <a:lnTo>
                  <a:pt x="171043" y="286880"/>
                </a:lnTo>
                <a:lnTo>
                  <a:pt x="138087" y="286880"/>
                </a:lnTo>
                <a:lnTo>
                  <a:pt x="136563" y="286270"/>
                </a:lnTo>
                <a:lnTo>
                  <a:pt x="133972" y="283730"/>
                </a:lnTo>
                <a:lnTo>
                  <a:pt x="133299" y="282181"/>
                </a:lnTo>
                <a:lnTo>
                  <a:pt x="133286" y="276771"/>
                </a:lnTo>
                <a:lnTo>
                  <a:pt x="136283" y="273850"/>
                </a:lnTo>
                <a:lnTo>
                  <a:pt x="276885" y="273850"/>
                </a:lnTo>
                <a:lnTo>
                  <a:pt x="281940" y="268909"/>
                </a:lnTo>
                <a:lnTo>
                  <a:pt x="281825" y="257213"/>
                </a:lnTo>
                <a:lnTo>
                  <a:pt x="277926" y="252755"/>
                </a:lnTo>
                <a:lnTo>
                  <a:pt x="121310" y="228485"/>
                </a:lnTo>
                <a:lnTo>
                  <a:pt x="115697" y="227672"/>
                </a:lnTo>
                <a:lnTo>
                  <a:pt x="110629" y="228485"/>
                </a:lnTo>
                <a:lnTo>
                  <a:pt x="110210" y="228485"/>
                </a:lnTo>
                <a:lnTo>
                  <a:pt x="104940" y="231178"/>
                </a:lnTo>
                <a:lnTo>
                  <a:pt x="65138" y="252412"/>
                </a:lnTo>
                <a:lnTo>
                  <a:pt x="57683" y="254279"/>
                </a:lnTo>
                <a:lnTo>
                  <a:pt x="2997" y="254279"/>
                </a:lnTo>
                <a:lnTo>
                  <a:pt x="0" y="257213"/>
                </a:lnTo>
                <a:lnTo>
                  <a:pt x="0" y="316623"/>
                </a:lnTo>
                <a:lnTo>
                  <a:pt x="2959" y="319557"/>
                </a:lnTo>
                <a:lnTo>
                  <a:pt x="57391" y="319557"/>
                </a:lnTo>
                <a:lnTo>
                  <a:pt x="63538" y="320497"/>
                </a:lnTo>
                <a:lnTo>
                  <a:pt x="208280" y="366128"/>
                </a:lnTo>
                <a:lnTo>
                  <a:pt x="215074" y="364998"/>
                </a:lnTo>
                <a:lnTo>
                  <a:pt x="373837" y="247053"/>
                </a:lnTo>
                <a:lnTo>
                  <a:pt x="374218" y="241071"/>
                </a:lnTo>
                <a:close/>
              </a:path>
            </a:pathLst>
          </a:custGeom>
          <a:solidFill>
            <a:srgbClr val="BE2025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9" name="object 9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12397" y="1712200"/>
            <a:ext cx="112959" cy="103536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086190" y="1386509"/>
            <a:ext cx="350123" cy="375154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086918" y="3055703"/>
            <a:ext cx="348670" cy="332435"/>
          </a:xfrm>
          <a:prstGeom prst="rect">
            <a:avLst/>
          </a:prstGeom>
        </p:spPr>
      </p:pic>
      <p:grpSp>
        <p:nvGrpSpPr>
          <p:cNvPr id="12" name="object 12" descr=""/>
          <p:cNvGrpSpPr/>
          <p:nvPr/>
        </p:nvGrpSpPr>
        <p:grpSpPr>
          <a:xfrm>
            <a:off x="8698467" y="1712205"/>
            <a:ext cx="301625" cy="283210"/>
            <a:chOff x="8698467" y="1712205"/>
            <a:chExt cx="301625" cy="283210"/>
          </a:xfrm>
        </p:grpSpPr>
        <p:pic>
          <p:nvPicPr>
            <p:cNvPr id="13" name="object 13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866463" y="1713926"/>
              <a:ext cx="133046" cy="223336"/>
            </a:xfrm>
            <a:prstGeom prst="rect">
              <a:avLst/>
            </a:prstGeom>
          </p:spPr>
        </p:pic>
        <p:sp>
          <p:nvSpPr>
            <p:cNvPr id="14" name="object 14" descr=""/>
            <p:cNvSpPr/>
            <p:nvPr/>
          </p:nvSpPr>
          <p:spPr>
            <a:xfrm>
              <a:off x="8698467" y="1712205"/>
              <a:ext cx="256540" cy="283210"/>
            </a:xfrm>
            <a:custGeom>
              <a:avLst/>
              <a:gdLst/>
              <a:ahLst/>
              <a:cxnLst/>
              <a:rect l="l" t="t" r="r" b="b"/>
              <a:pathLst>
                <a:path w="256540" h="283210">
                  <a:moveTo>
                    <a:pt x="150539" y="282645"/>
                  </a:moveTo>
                  <a:lnTo>
                    <a:pt x="102960" y="275448"/>
                  </a:lnTo>
                  <a:lnTo>
                    <a:pt x="61636" y="255403"/>
                  </a:lnTo>
                  <a:lnTo>
                    <a:pt x="29049" y="224835"/>
                  </a:lnTo>
                  <a:lnTo>
                    <a:pt x="7677" y="186069"/>
                  </a:lnTo>
                  <a:lnTo>
                    <a:pt x="0" y="141433"/>
                  </a:lnTo>
                  <a:lnTo>
                    <a:pt x="7054" y="98882"/>
                  </a:lnTo>
                  <a:lnTo>
                    <a:pt x="27225" y="60311"/>
                  </a:lnTo>
                  <a:lnTo>
                    <a:pt x="57989" y="29951"/>
                  </a:lnTo>
                  <a:lnTo>
                    <a:pt x="97281" y="9263"/>
                  </a:lnTo>
                  <a:lnTo>
                    <a:pt x="142924" y="397"/>
                  </a:lnTo>
                  <a:lnTo>
                    <a:pt x="148804" y="0"/>
                  </a:lnTo>
                  <a:lnTo>
                    <a:pt x="154166" y="4832"/>
                  </a:lnTo>
                  <a:lnTo>
                    <a:pt x="154095" y="86271"/>
                  </a:lnTo>
                  <a:lnTo>
                    <a:pt x="65994" y="86271"/>
                  </a:lnTo>
                  <a:lnTo>
                    <a:pt x="57504" y="87891"/>
                  </a:lnTo>
                  <a:lnTo>
                    <a:pt x="50467" y="92316"/>
                  </a:lnTo>
                  <a:lnTo>
                    <a:pt x="45731" y="98882"/>
                  </a:lnTo>
                  <a:lnTo>
                    <a:pt x="43985" y="106924"/>
                  </a:lnTo>
                  <a:lnTo>
                    <a:pt x="45711" y="114968"/>
                  </a:lnTo>
                  <a:lnTo>
                    <a:pt x="50428" y="121539"/>
                  </a:lnTo>
                  <a:lnTo>
                    <a:pt x="57429" y="125970"/>
                  </a:lnTo>
                  <a:lnTo>
                    <a:pt x="66017" y="127598"/>
                  </a:lnTo>
                  <a:lnTo>
                    <a:pt x="154059" y="127598"/>
                  </a:lnTo>
                  <a:lnTo>
                    <a:pt x="154053" y="134240"/>
                  </a:lnTo>
                  <a:lnTo>
                    <a:pt x="65994" y="134240"/>
                  </a:lnTo>
                  <a:lnTo>
                    <a:pt x="46020" y="137993"/>
                  </a:lnTo>
                  <a:lnTo>
                    <a:pt x="29539" y="148226"/>
                  </a:lnTo>
                  <a:lnTo>
                    <a:pt x="18209" y="163403"/>
                  </a:lnTo>
                  <a:lnTo>
                    <a:pt x="13688" y="181987"/>
                  </a:lnTo>
                  <a:lnTo>
                    <a:pt x="19490" y="196309"/>
                  </a:lnTo>
                  <a:lnTo>
                    <a:pt x="26970" y="209874"/>
                  </a:lnTo>
                  <a:lnTo>
                    <a:pt x="36046" y="222551"/>
                  </a:lnTo>
                  <a:lnTo>
                    <a:pt x="46638" y="234214"/>
                  </a:lnTo>
                  <a:lnTo>
                    <a:pt x="254508" y="234214"/>
                  </a:lnTo>
                  <a:lnTo>
                    <a:pt x="254960" y="234621"/>
                  </a:lnTo>
                  <a:lnTo>
                    <a:pt x="159144" y="234621"/>
                  </a:lnTo>
                  <a:lnTo>
                    <a:pt x="140788" y="234821"/>
                  </a:lnTo>
                  <a:lnTo>
                    <a:pt x="124504" y="241382"/>
                  </a:lnTo>
                  <a:lnTo>
                    <a:pt x="112030" y="253192"/>
                  </a:lnTo>
                  <a:lnTo>
                    <a:pt x="105115" y="269120"/>
                  </a:lnTo>
                  <a:lnTo>
                    <a:pt x="116175" y="272133"/>
                  </a:lnTo>
                  <a:lnTo>
                    <a:pt x="127509" y="274294"/>
                  </a:lnTo>
                  <a:lnTo>
                    <a:pt x="138974" y="275593"/>
                  </a:lnTo>
                  <a:lnTo>
                    <a:pt x="150521" y="276026"/>
                  </a:lnTo>
                  <a:lnTo>
                    <a:pt x="194038" y="276026"/>
                  </a:lnTo>
                  <a:lnTo>
                    <a:pt x="178151" y="280248"/>
                  </a:lnTo>
                  <a:lnTo>
                    <a:pt x="150539" y="282645"/>
                  </a:lnTo>
                  <a:close/>
                </a:path>
                <a:path w="256540" h="283210">
                  <a:moveTo>
                    <a:pt x="154059" y="127598"/>
                  </a:moveTo>
                  <a:lnTo>
                    <a:pt x="66017" y="127598"/>
                  </a:lnTo>
                  <a:lnTo>
                    <a:pt x="74590" y="125970"/>
                  </a:lnTo>
                  <a:lnTo>
                    <a:pt x="81588" y="121539"/>
                  </a:lnTo>
                  <a:lnTo>
                    <a:pt x="86305" y="114968"/>
                  </a:lnTo>
                  <a:lnTo>
                    <a:pt x="88031" y="106924"/>
                  </a:lnTo>
                  <a:lnTo>
                    <a:pt x="86296" y="98882"/>
                  </a:lnTo>
                  <a:lnTo>
                    <a:pt x="81571" y="92316"/>
                  </a:lnTo>
                  <a:lnTo>
                    <a:pt x="74568" y="87891"/>
                  </a:lnTo>
                  <a:lnTo>
                    <a:pt x="65994" y="86271"/>
                  </a:lnTo>
                  <a:lnTo>
                    <a:pt x="154095" y="86271"/>
                  </a:lnTo>
                  <a:lnTo>
                    <a:pt x="154059" y="127598"/>
                  </a:lnTo>
                  <a:close/>
                </a:path>
                <a:path w="256540" h="283210">
                  <a:moveTo>
                    <a:pt x="254508" y="234214"/>
                  </a:moveTo>
                  <a:lnTo>
                    <a:pt x="46638" y="234214"/>
                  </a:lnTo>
                  <a:lnTo>
                    <a:pt x="116042" y="169102"/>
                  </a:lnTo>
                  <a:lnTo>
                    <a:pt x="108642" y="154914"/>
                  </a:lnTo>
                  <a:lnTo>
                    <a:pt x="97059" y="143885"/>
                  </a:lnTo>
                  <a:lnTo>
                    <a:pt x="82456" y="136749"/>
                  </a:lnTo>
                  <a:lnTo>
                    <a:pt x="65994" y="134240"/>
                  </a:lnTo>
                  <a:lnTo>
                    <a:pt x="154053" y="134240"/>
                  </a:lnTo>
                  <a:lnTo>
                    <a:pt x="154048" y="140065"/>
                  </a:lnTo>
                  <a:lnTo>
                    <a:pt x="208425" y="191078"/>
                  </a:lnTo>
                  <a:lnTo>
                    <a:pt x="150521" y="191078"/>
                  </a:lnTo>
                  <a:lnTo>
                    <a:pt x="143023" y="192498"/>
                  </a:lnTo>
                  <a:lnTo>
                    <a:pt x="136998" y="196309"/>
                  </a:lnTo>
                  <a:lnTo>
                    <a:pt x="132772" y="202115"/>
                  </a:lnTo>
                  <a:lnTo>
                    <a:pt x="131259" y="209148"/>
                  </a:lnTo>
                  <a:lnTo>
                    <a:pt x="132772" y="216182"/>
                  </a:lnTo>
                  <a:lnTo>
                    <a:pt x="136901" y="221927"/>
                  </a:lnTo>
                  <a:lnTo>
                    <a:pt x="143023" y="225799"/>
                  </a:lnTo>
                  <a:lnTo>
                    <a:pt x="150521" y="227220"/>
                  </a:lnTo>
                  <a:lnTo>
                    <a:pt x="246949" y="227220"/>
                  </a:lnTo>
                  <a:lnTo>
                    <a:pt x="251841" y="231809"/>
                  </a:lnTo>
                  <a:lnTo>
                    <a:pt x="254508" y="234214"/>
                  </a:lnTo>
                  <a:close/>
                </a:path>
                <a:path w="256540" h="283210">
                  <a:moveTo>
                    <a:pt x="246949" y="227220"/>
                  </a:moveTo>
                  <a:lnTo>
                    <a:pt x="150521" y="227220"/>
                  </a:lnTo>
                  <a:lnTo>
                    <a:pt x="158019" y="225799"/>
                  </a:lnTo>
                  <a:lnTo>
                    <a:pt x="164141" y="221927"/>
                  </a:lnTo>
                  <a:lnTo>
                    <a:pt x="168269" y="216182"/>
                  </a:lnTo>
                  <a:lnTo>
                    <a:pt x="169783" y="209148"/>
                  </a:lnTo>
                  <a:lnTo>
                    <a:pt x="168258" y="202115"/>
                  </a:lnTo>
                  <a:lnTo>
                    <a:pt x="164022" y="196309"/>
                  </a:lnTo>
                  <a:lnTo>
                    <a:pt x="157974" y="192498"/>
                  </a:lnTo>
                  <a:lnTo>
                    <a:pt x="150521" y="191078"/>
                  </a:lnTo>
                  <a:lnTo>
                    <a:pt x="208425" y="191078"/>
                  </a:lnTo>
                  <a:lnTo>
                    <a:pt x="246949" y="227220"/>
                  </a:lnTo>
                  <a:close/>
                </a:path>
                <a:path w="256540" h="283210">
                  <a:moveTo>
                    <a:pt x="194038" y="276026"/>
                  </a:moveTo>
                  <a:lnTo>
                    <a:pt x="150521" y="276026"/>
                  </a:lnTo>
                  <a:lnTo>
                    <a:pt x="162082" y="275593"/>
                  </a:lnTo>
                  <a:lnTo>
                    <a:pt x="173526" y="274294"/>
                  </a:lnTo>
                  <a:lnTo>
                    <a:pt x="184833" y="272133"/>
                  </a:lnTo>
                  <a:lnTo>
                    <a:pt x="195936" y="269120"/>
                  </a:lnTo>
                  <a:lnTo>
                    <a:pt x="191312" y="256815"/>
                  </a:lnTo>
                  <a:lnTo>
                    <a:pt x="183203" y="246555"/>
                  </a:lnTo>
                  <a:lnTo>
                    <a:pt x="172262" y="238952"/>
                  </a:lnTo>
                  <a:lnTo>
                    <a:pt x="159144" y="234621"/>
                  </a:lnTo>
                  <a:lnTo>
                    <a:pt x="254960" y="234621"/>
                  </a:lnTo>
                  <a:lnTo>
                    <a:pt x="256074" y="235626"/>
                  </a:lnTo>
                  <a:lnTo>
                    <a:pt x="255957" y="241382"/>
                  </a:lnTo>
                  <a:lnTo>
                    <a:pt x="255933" y="242598"/>
                  </a:lnTo>
                  <a:lnTo>
                    <a:pt x="251464" y="246195"/>
                  </a:lnTo>
                  <a:lnTo>
                    <a:pt x="229267" y="261787"/>
                  </a:lnTo>
                  <a:lnTo>
                    <a:pt x="204611" y="273216"/>
                  </a:lnTo>
                  <a:lnTo>
                    <a:pt x="194038" y="276026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5" name="object 15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09662" y="4715380"/>
            <a:ext cx="247389" cy="246445"/>
          </a:xfrm>
          <a:prstGeom prst="rect">
            <a:avLst/>
          </a:prstGeom>
        </p:spPr>
      </p:pic>
      <p:graphicFrame>
        <p:nvGraphicFramePr>
          <p:cNvPr id="16" name="object 16" descr=""/>
          <p:cNvGraphicFramePr>
            <a:graphicFrameLocks noGrp="1"/>
          </p:cNvGraphicFramePr>
          <p:nvPr/>
        </p:nvGraphicFramePr>
        <p:xfrm>
          <a:off x="1313228" y="1305085"/>
          <a:ext cx="8218805" cy="42919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1105"/>
                <a:gridCol w="2002789"/>
                <a:gridCol w="830580"/>
                <a:gridCol w="822325"/>
                <a:gridCol w="2002790"/>
                <a:gridCol w="1229359"/>
              </a:tblGrid>
              <a:tr h="6750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</a:tcPr>
                </a:tc>
                <a:tc rowSpan="10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 marL="8255">
                        <a:lnSpc>
                          <a:spcPts val="900"/>
                        </a:lnSpc>
                      </a:pP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Solution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 marL="334645" marR="318135">
                        <a:lnSpc>
                          <a:spcPts val="830"/>
                        </a:lnSpc>
                        <a:spcBef>
                          <a:spcPts val="85"/>
                        </a:spcBef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Develop</a:t>
                      </a:r>
                      <a:r>
                        <a:rPr dirty="0" sz="7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dirty="0" sz="7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software</a:t>
                      </a:r>
                      <a:r>
                        <a:rPr dirty="0" sz="7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7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manage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 multiple</a:t>
                      </a:r>
                      <a:r>
                        <a:rPr dirty="0" sz="750" spc="2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construction</a:t>
                      </a:r>
                      <a:r>
                        <a:rPr dirty="0" sz="750" spc="2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projects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marL="324485" marR="262255" indent="-46355">
                        <a:lnSpc>
                          <a:spcPts val="830"/>
                        </a:lnSpc>
                        <a:spcBef>
                          <a:spcPts val="5"/>
                        </a:spcBef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with</a:t>
                      </a:r>
                      <a:r>
                        <a:rPr dirty="0" sz="75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centralized</a:t>
                      </a:r>
                      <a:r>
                        <a:rPr dirty="0" sz="75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communication,</a:t>
                      </a:r>
                      <a:r>
                        <a:rPr dirty="0" sz="750" spc="5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real-time</a:t>
                      </a:r>
                      <a:r>
                        <a:rPr dirty="0" sz="750" spc="3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worker</a:t>
                      </a:r>
                      <a:r>
                        <a:rPr dirty="0" sz="750" spc="3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tracking,</a:t>
                      </a:r>
                      <a:r>
                        <a:rPr dirty="0" sz="750" spc="3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 consistent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reporting</a:t>
                      </a:r>
                      <a:r>
                        <a:rPr dirty="0" sz="75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75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prevent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marL="826769" marR="271145" indent="-539115">
                        <a:lnSpc>
                          <a:spcPts val="830"/>
                        </a:lnSpc>
                        <a:spcBef>
                          <a:spcPts val="75"/>
                        </a:spcBef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delays,</a:t>
                      </a:r>
                      <a:r>
                        <a:rPr dirty="0" sz="7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cost</a:t>
                      </a:r>
                      <a:r>
                        <a:rPr dirty="0" sz="750" spc="2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overruns,</a:t>
                      </a:r>
                      <a:r>
                        <a:rPr dirty="0" sz="750" spc="2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750" spc="2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client</a:t>
                      </a:r>
                      <a:r>
                        <a:rPr dirty="0" sz="750" spc="5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distrust.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10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900"/>
                        </a:lnSpc>
                      </a:pPr>
                      <a:r>
                        <a:rPr dirty="0" sz="750" spc="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Unfair</a:t>
                      </a:r>
                      <a:r>
                        <a:rPr dirty="0" sz="750" spc="21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Advantage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 marL="367665" marR="364490">
                        <a:lnSpc>
                          <a:spcPts val="830"/>
                        </a:lnSpc>
                        <a:spcBef>
                          <a:spcPts val="85"/>
                        </a:spcBef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Our</a:t>
                      </a:r>
                      <a:r>
                        <a:rPr dirty="0" sz="75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competitive</a:t>
                      </a:r>
                      <a:r>
                        <a:rPr dirty="0" sz="750" spc="2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edge</a:t>
                      </a:r>
                      <a:r>
                        <a:rPr dirty="0" sz="750" spc="2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0">
                          <a:latin typeface="Times New Roman"/>
                          <a:cs typeface="Times New Roman"/>
                        </a:rPr>
                        <a:t>comes</a:t>
                      </a:r>
                      <a:r>
                        <a:rPr dirty="0" sz="750" spc="5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from</a:t>
                      </a:r>
                      <a:r>
                        <a:rPr dirty="0" sz="7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our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deep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industry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 marL="353695" marR="350520">
                        <a:lnSpc>
                          <a:spcPts val="830"/>
                        </a:lnSpc>
                        <a:spcBef>
                          <a:spcPts val="5"/>
                        </a:spcBef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knowledge,</a:t>
                      </a:r>
                      <a:r>
                        <a:rPr dirty="0" sz="750" spc="2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exclusive</a:t>
                      </a:r>
                      <a:r>
                        <a:rPr dirty="0" sz="750" spc="2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system</a:t>
                      </a:r>
                      <a:r>
                        <a:rPr dirty="0" sz="750" spc="5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design</a:t>
                      </a:r>
                      <a:r>
                        <a:rPr dirty="0" sz="750" spc="25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750" spc="25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construction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819"/>
                        </a:lnSpc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workflows,</a:t>
                      </a:r>
                      <a:r>
                        <a:rPr dirty="0" sz="750" spc="45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long-</a:t>
                      </a:r>
                      <a:r>
                        <a:rPr dirty="0" sz="750" spc="-20">
                          <a:latin typeface="Times New Roman"/>
                          <a:cs typeface="Times New Roman"/>
                        </a:rPr>
                        <a:t>term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865"/>
                        </a:lnSpc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partnerships</a:t>
                      </a:r>
                      <a:r>
                        <a:rPr dirty="0" sz="7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with</a:t>
                      </a:r>
                      <a:r>
                        <a:rPr dirty="0" sz="7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firms,</a:t>
                      </a:r>
                      <a:r>
                        <a:rPr dirty="0" sz="7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7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50">
                          <a:latin typeface="Times New Roman"/>
                          <a:cs typeface="Times New Roman"/>
                        </a:rPr>
                        <a:t>a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86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trusted</a:t>
                      </a:r>
                      <a:r>
                        <a:rPr dirty="0" sz="750" spc="2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brand</a:t>
                      </a:r>
                      <a:r>
                        <a:rPr dirty="0" sz="75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built</a:t>
                      </a:r>
                      <a:r>
                        <a:rPr dirty="0" sz="75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on</a:t>
                      </a:r>
                      <a:r>
                        <a:rPr dirty="0" sz="750" spc="2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reliability.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</a:tcPr>
                </a:tc>
              </a:tr>
              <a:tr h="174625">
                <a:tc>
                  <a:txBody>
                    <a:bodyPr/>
                    <a:lstStyle/>
                    <a:p>
                      <a:pPr algn="ctr" marL="5080">
                        <a:lnSpc>
                          <a:spcPts val="869"/>
                        </a:lnSpc>
                        <a:spcBef>
                          <a:spcPts val="405"/>
                        </a:spcBef>
                      </a:pP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Problem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51435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L="520065">
                        <a:lnSpc>
                          <a:spcPts val="805"/>
                        </a:lnSpc>
                        <a:spcBef>
                          <a:spcPts val="470"/>
                        </a:spcBef>
                      </a:pPr>
                      <a:r>
                        <a:rPr dirty="0" sz="75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Unique</a:t>
                      </a:r>
                      <a:r>
                        <a:rPr dirty="0" sz="750" spc="34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value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5969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270">
                        <a:lnSpc>
                          <a:spcPts val="869"/>
                        </a:lnSpc>
                        <a:spcBef>
                          <a:spcPts val="405"/>
                        </a:spcBef>
                      </a:pP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Customer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51435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6680">
                <a:tc>
                  <a:txBody>
                    <a:bodyPr/>
                    <a:lstStyle/>
                    <a:p>
                      <a:pPr algn="ctr" marL="5080">
                        <a:lnSpc>
                          <a:spcPts val="740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dirty="0" sz="750" spc="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centralized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marL="1905">
                        <a:lnSpc>
                          <a:spcPts val="745"/>
                        </a:lnSpc>
                      </a:pP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Proposition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905">
                        <a:lnSpc>
                          <a:spcPts val="745"/>
                        </a:lnSpc>
                      </a:pP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Segment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5410">
                <a:tc>
                  <a:txBody>
                    <a:bodyPr/>
                    <a:lstStyle/>
                    <a:p>
                      <a:pPr algn="ctr" marL="5080">
                        <a:lnSpc>
                          <a:spcPts val="73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system</a:t>
                      </a:r>
                      <a:r>
                        <a:rPr dirty="0" sz="750" spc="3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35">
                          <a:latin typeface="Times New Roman"/>
                          <a:cs typeface="Times New Roman"/>
                        </a:rPr>
                        <a:t>to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L="311150">
                        <a:lnSpc>
                          <a:spcPts val="735"/>
                        </a:lnSpc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All-in-one</a:t>
                      </a:r>
                      <a:r>
                        <a:rPr dirty="0" sz="750" spc="3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platform</a:t>
                      </a:r>
                      <a:r>
                        <a:rPr dirty="0" sz="750" spc="36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for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270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Architects,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5410">
                <a:tc>
                  <a:txBody>
                    <a:bodyPr/>
                    <a:lstStyle/>
                    <a:p>
                      <a:pPr algn="ctr" marL="5080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manage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L="319405">
                        <a:lnSpc>
                          <a:spcPts val="73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firms</a:t>
                      </a:r>
                      <a:r>
                        <a:rPr dirty="0" sz="75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dirty="0" sz="75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track</a:t>
                      </a:r>
                      <a:r>
                        <a:rPr dirty="0" sz="75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projects,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270">
                        <a:lnSpc>
                          <a:spcPts val="735"/>
                        </a:lnSpc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engineers,</a:t>
                      </a:r>
                      <a:r>
                        <a:rPr dirty="0" sz="750" spc="3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and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5410">
                <a:tc>
                  <a:txBody>
                    <a:bodyPr/>
                    <a:lstStyle/>
                    <a:p>
                      <a:pPr algn="ctr" marL="5080">
                        <a:lnSpc>
                          <a:spcPts val="735"/>
                        </a:lnSpc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workers,</a:t>
                      </a:r>
                      <a:r>
                        <a:rPr dirty="0" sz="750" spc="3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track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L="275590">
                        <a:lnSpc>
                          <a:spcPts val="735"/>
                        </a:lnSpc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logs,</a:t>
                      </a:r>
                      <a:r>
                        <a:rPr dirty="0" sz="75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750" spc="23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workers</a:t>
                      </a:r>
                      <a:r>
                        <a:rPr dirty="0" sz="750" spc="23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saving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270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construction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12395">
                <a:tc>
                  <a:txBody>
                    <a:bodyPr/>
                    <a:lstStyle/>
                    <a:p>
                      <a:pPr algn="ctr" marL="5080">
                        <a:lnSpc>
                          <a:spcPts val="790"/>
                        </a:lnSpc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progress,</a:t>
                      </a:r>
                      <a:r>
                        <a:rPr dirty="0" sz="750" spc="2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and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L="378460">
                        <a:lnSpc>
                          <a:spcPts val="78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time</a:t>
                      </a:r>
                      <a:r>
                        <a:rPr dirty="0" sz="750" spc="2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7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improving.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905">
                        <a:lnSpc>
                          <a:spcPts val="790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project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5410">
                <a:tc>
                  <a:txBody>
                    <a:bodyPr/>
                    <a:lstStyle/>
                    <a:p>
                      <a:pPr algn="ctr" marL="5080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improve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270">
                        <a:lnSpc>
                          <a:spcPts val="735"/>
                        </a:lnSpc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managers</a:t>
                      </a:r>
                      <a:r>
                        <a:rPr dirty="0" sz="750" spc="33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in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5410">
                <a:tc>
                  <a:txBody>
                    <a:bodyPr/>
                    <a:lstStyle/>
                    <a:p>
                      <a:pPr algn="ctr" marL="5080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communication,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270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urban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36830">
                <a:tc rowSpan="2">
                  <a:txBody>
                    <a:bodyPr/>
                    <a:lstStyle/>
                    <a:p>
                      <a:pPr algn="ctr" marL="5080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ensuring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rowSpan="2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19050">
                      <a:solidFill>
                        <a:srgbClr val="BEBEBE"/>
                      </a:solidFill>
                      <a:prstDash val="solid"/>
                    </a:lnT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336550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construction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68580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</a:tcPr>
                </a:tc>
                <a:tc gridSpan="2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8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830"/>
                        </a:spcBef>
                      </a:pP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900"/>
                        </a:lnSpc>
                      </a:pP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Channels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865"/>
                        </a:lnSpc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We</a:t>
                      </a:r>
                      <a:r>
                        <a:rPr dirty="0" sz="750" spc="1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will</a:t>
                      </a:r>
                      <a:r>
                        <a:rPr dirty="0" sz="750" spc="1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distribute</a:t>
                      </a:r>
                      <a:r>
                        <a:rPr dirty="0" sz="750" spc="15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our</a:t>
                      </a:r>
                      <a:r>
                        <a:rPr dirty="0" sz="750" spc="1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system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just" marL="297180" marR="273685" indent="-20955">
                        <a:lnSpc>
                          <a:spcPts val="830"/>
                        </a:lnSpc>
                        <a:spcBef>
                          <a:spcPts val="50"/>
                        </a:spcBef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through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direct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B2B</a:t>
                      </a:r>
                      <a:r>
                        <a:rPr dirty="0" sz="7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sales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via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our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 website,</a:t>
                      </a:r>
                      <a:r>
                        <a:rPr dirty="0" sz="750" spc="2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field</a:t>
                      </a:r>
                      <a:r>
                        <a:rPr dirty="0" sz="750" spc="2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partnerships</a:t>
                      </a:r>
                      <a:r>
                        <a:rPr dirty="0" sz="750" spc="2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0">
                          <a:latin typeface="Times New Roman"/>
                          <a:cs typeface="Times New Roman"/>
                        </a:rPr>
                        <a:t>with</a:t>
                      </a:r>
                      <a:r>
                        <a:rPr dirty="0" sz="750" spc="30">
                          <a:latin typeface="Times New Roman"/>
                          <a:cs typeface="Times New Roman"/>
                        </a:rPr>
                        <a:t> construction</a:t>
                      </a:r>
                      <a:r>
                        <a:rPr dirty="0" sz="750" spc="2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30">
                          <a:latin typeface="Times New Roman"/>
                          <a:cs typeface="Times New Roman"/>
                        </a:rPr>
                        <a:t>associations,</a:t>
                      </a:r>
                      <a:r>
                        <a:rPr dirty="0" sz="750" spc="2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and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82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online</a:t>
                      </a:r>
                      <a:r>
                        <a:rPr dirty="0" sz="75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demos</a:t>
                      </a:r>
                      <a:r>
                        <a:rPr dirty="0" sz="750" spc="2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with</a:t>
                      </a:r>
                      <a:r>
                        <a:rPr dirty="0" sz="750" spc="2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virtual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900"/>
                        </a:lnSpc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onboarding</a:t>
                      </a:r>
                      <a:r>
                        <a:rPr dirty="0" sz="750" spc="2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75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interested</a:t>
                      </a:r>
                      <a:r>
                        <a:rPr dirty="0" sz="75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firms.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5410">
                <a:tc>
                  <a:txBody>
                    <a:bodyPr/>
                    <a:lstStyle/>
                    <a:p>
                      <a:pPr algn="ctr" marL="5080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transparency,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905">
                        <a:lnSpc>
                          <a:spcPts val="73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firms,Property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5410">
                <a:tc>
                  <a:txBody>
                    <a:bodyPr/>
                    <a:lstStyle/>
                    <a:p>
                      <a:pPr algn="ctr" marL="5080">
                        <a:lnSpc>
                          <a:spcPts val="735"/>
                        </a:lnSpc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efficiency,</a:t>
                      </a:r>
                      <a:r>
                        <a:rPr dirty="0" sz="750" spc="3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and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270">
                        <a:lnSpc>
                          <a:spcPts val="73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owners</a:t>
                      </a:r>
                      <a:r>
                        <a:rPr dirty="0" sz="750" spc="3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and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9855">
                <a:tc>
                  <a:txBody>
                    <a:bodyPr/>
                    <a:lstStyle/>
                    <a:p>
                      <a:pPr algn="ctr" marL="5080">
                        <a:lnSpc>
                          <a:spcPts val="76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timely</a:t>
                      </a:r>
                      <a:r>
                        <a:rPr dirty="0" sz="750" spc="30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project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270">
                        <a:lnSpc>
                          <a:spcPts val="76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clients</a:t>
                      </a:r>
                      <a:r>
                        <a:rPr dirty="0" sz="750" spc="35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seeking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589915">
                <a:tc>
                  <a:txBody>
                    <a:bodyPr/>
                    <a:lstStyle/>
                    <a:p>
                      <a:pPr algn="ctr" marL="5080">
                        <a:lnSpc>
                          <a:spcPts val="860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completion.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 marL="8255">
                        <a:lnSpc>
                          <a:spcPts val="900"/>
                        </a:lnSpc>
                        <a:spcBef>
                          <a:spcPts val="340"/>
                        </a:spcBef>
                      </a:pPr>
                      <a:r>
                        <a:rPr dirty="0" sz="75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Key</a:t>
                      </a:r>
                      <a:r>
                        <a:rPr dirty="0" sz="750" spc="18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Metric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 marL="380365" marR="364490" indent="-635">
                        <a:lnSpc>
                          <a:spcPts val="830"/>
                        </a:lnSpc>
                        <a:spcBef>
                          <a:spcPts val="85"/>
                        </a:spcBef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Our</a:t>
                      </a:r>
                      <a:r>
                        <a:rPr dirty="0" sz="75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key</a:t>
                      </a:r>
                      <a:r>
                        <a:rPr dirty="0" sz="75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metrics</a:t>
                      </a:r>
                      <a:r>
                        <a:rPr dirty="0" sz="750" spc="27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include</a:t>
                      </a:r>
                      <a:r>
                        <a:rPr dirty="0" sz="750" spc="2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 number</a:t>
                      </a:r>
                      <a:r>
                        <a:rPr dirty="0" sz="7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dirty="0" sz="750" spc="2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subscribed</a:t>
                      </a:r>
                      <a:r>
                        <a:rPr dirty="0" sz="75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firms,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marL="295910" marR="279400" indent="38100">
                        <a:lnSpc>
                          <a:spcPts val="830"/>
                        </a:lnSpc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daily</a:t>
                      </a:r>
                      <a:r>
                        <a:rPr dirty="0" sz="750" spc="2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logged</a:t>
                      </a:r>
                      <a:r>
                        <a:rPr dirty="0" sz="750" spc="2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projects,</a:t>
                      </a:r>
                      <a:r>
                        <a:rPr dirty="0" sz="750" spc="2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renewal</a:t>
                      </a:r>
                      <a:r>
                        <a:rPr dirty="0" sz="750" spc="5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rate,</a:t>
                      </a:r>
                      <a:r>
                        <a:rPr dirty="0" sz="750" spc="25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reports</a:t>
                      </a:r>
                      <a:r>
                        <a:rPr dirty="0" sz="750" spc="2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generated</a:t>
                      </a:r>
                      <a:r>
                        <a:rPr dirty="0" sz="750" spc="25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per</a:t>
                      </a:r>
                      <a:r>
                        <a:rPr dirty="0" sz="750" spc="2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0">
                          <a:latin typeface="Times New Roman"/>
                          <a:cs typeface="Times New Roman"/>
                        </a:rPr>
                        <a:t>firm,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4318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1270">
                        <a:lnSpc>
                          <a:spcPts val="82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real-</a:t>
                      </a:r>
                      <a:r>
                        <a:rPr dirty="0" sz="750" spc="-20">
                          <a:latin typeface="Times New Roman"/>
                          <a:cs typeface="Times New Roman"/>
                        </a:rPr>
                        <a:t>time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 marL="307975" marR="309880">
                        <a:lnSpc>
                          <a:spcPts val="830"/>
                        </a:lnSpc>
                        <a:spcBef>
                          <a:spcPts val="50"/>
                        </a:spcBef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visibility</a:t>
                      </a:r>
                      <a:r>
                        <a:rPr dirty="0" sz="750" spc="2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0">
                          <a:latin typeface="Times New Roman"/>
                          <a:cs typeface="Times New Roman"/>
                        </a:rPr>
                        <a:t>into</a:t>
                      </a:r>
                      <a:r>
                        <a:rPr dirty="0" sz="750" spc="5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their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  <a:p>
                      <a:pPr algn="ctr" marL="336550" marR="338455">
                        <a:lnSpc>
                          <a:spcPts val="830"/>
                        </a:lnSpc>
                        <a:spcBef>
                          <a:spcPts val="10"/>
                        </a:spcBef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construction</a:t>
                      </a:r>
                      <a:r>
                        <a:rPr dirty="0" sz="750" spc="5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projects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985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 marL="8255">
                        <a:lnSpc>
                          <a:spcPts val="765"/>
                        </a:lnSpc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customer</a:t>
                      </a:r>
                      <a:r>
                        <a:rPr dirty="0" sz="750" spc="3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satisfaction,</a:t>
                      </a:r>
                      <a:r>
                        <a:rPr dirty="0" sz="750" spc="31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5">
                          <a:latin typeface="Times New Roman"/>
                          <a:cs typeface="Times New Roman"/>
                        </a:rPr>
                        <a:t>and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10985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 marL="8255">
                        <a:lnSpc>
                          <a:spcPts val="765"/>
                        </a:lnSpc>
                      </a:pPr>
                      <a:r>
                        <a:rPr dirty="0" sz="750">
                          <a:latin typeface="Times New Roman"/>
                          <a:cs typeface="Times New Roman"/>
                        </a:rPr>
                        <a:t>overall</a:t>
                      </a:r>
                      <a:r>
                        <a:rPr dirty="0" sz="750" spc="34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>
                          <a:latin typeface="Times New Roman"/>
                          <a:cs typeface="Times New Roman"/>
                        </a:rPr>
                        <a:t>system</a:t>
                      </a:r>
                      <a:r>
                        <a:rPr dirty="0" sz="750" spc="3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uptime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</a:tr>
              <a:tr h="4032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8255">
                        <a:lnSpc>
                          <a:spcPts val="825"/>
                        </a:lnSpc>
                      </a:pPr>
                      <a:r>
                        <a:rPr dirty="0" sz="750" spc="-10">
                          <a:latin typeface="Times New Roman"/>
                          <a:cs typeface="Times New Roman"/>
                        </a:rPr>
                        <a:t>performance.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B w="38100">
                      <a:solidFill>
                        <a:srgbClr val="BEBEBE"/>
                      </a:solidFill>
                      <a:prstDash val="solid"/>
                    </a:lnB>
                  </a:tcPr>
                </a:tc>
              </a:tr>
              <a:tr h="227329">
                <a:tc gridSpan="3">
                  <a:txBody>
                    <a:bodyPr/>
                    <a:lstStyle/>
                    <a:p>
                      <a:pPr marL="76517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dirty="0" sz="75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Cost</a:t>
                      </a:r>
                      <a:r>
                        <a:rPr dirty="0" sz="750" spc="25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Structure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5565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8223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dirty="0" sz="750" spc="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Revenue</a:t>
                      </a:r>
                      <a:r>
                        <a:rPr dirty="0" sz="750" spc="31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Streams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5565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T w="38100">
                      <a:solidFill>
                        <a:srgbClr val="BEBEBE"/>
                      </a:solidFill>
                      <a:prstDash val="solid"/>
                    </a:lnT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42875">
                <a:tc gridSpan="3">
                  <a:txBody>
                    <a:bodyPr/>
                    <a:lstStyle/>
                    <a:p>
                      <a:pPr marL="765175">
                        <a:lnSpc>
                          <a:spcPts val="810"/>
                        </a:lnSpc>
                        <a:spcBef>
                          <a:spcPts val="215"/>
                        </a:spcBef>
                      </a:pPr>
                      <a:r>
                        <a:rPr dirty="0" sz="750" spc="20">
                          <a:latin typeface="Times New Roman"/>
                          <a:cs typeface="Times New Roman"/>
                        </a:rPr>
                        <a:t>Our</a:t>
                      </a:r>
                      <a:r>
                        <a:rPr dirty="0" sz="750" spc="21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main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costs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include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system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development,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20">
                          <a:latin typeface="Times New Roman"/>
                          <a:cs typeface="Times New Roman"/>
                        </a:rPr>
                        <a:t>marketing,</a:t>
                      </a:r>
                      <a:r>
                        <a:rPr dirty="0" sz="75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technical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27305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822325">
                        <a:lnSpc>
                          <a:spcPts val="810"/>
                        </a:lnSpc>
                        <a:spcBef>
                          <a:spcPts val="215"/>
                        </a:spcBef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Licensing</a:t>
                      </a:r>
                      <a:r>
                        <a:rPr dirty="0" sz="750" spc="3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Model,</a:t>
                      </a:r>
                      <a:r>
                        <a:rPr dirty="0" sz="750" spc="3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Pay-per-Use</a:t>
                      </a:r>
                      <a:r>
                        <a:rPr dirty="0" sz="750" spc="36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20">
                          <a:latin typeface="Times New Roman"/>
                          <a:cs typeface="Times New Roman"/>
                        </a:rPr>
                        <a:t>Model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27305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04775">
                <a:tc gridSpan="3">
                  <a:txBody>
                    <a:bodyPr/>
                    <a:lstStyle/>
                    <a:p>
                      <a:pPr marL="765175">
                        <a:lnSpc>
                          <a:spcPts val="730"/>
                        </a:lnSpc>
                      </a:pPr>
                      <a:r>
                        <a:rPr dirty="0" sz="750" spc="30">
                          <a:latin typeface="Times New Roman"/>
                          <a:cs typeface="Times New Roman"/>
                        </a:rPr>
                        <a:t>support,</a:t>
                      </a:r>
                      <a:r>
                        <a:rPr dirty="0" sz="750" spc="1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30">
                          <a:latin typeface="Times New Roman"/>
                          <a:cs typeface="Times New Roman"/>
                        </a:rPr>
                        <a:t>staff</a:t>
                      </a:r>
                      <a:r>
                        <a:rPr dirty="0" sz="750" spc="1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30">
                          <a:latin typeface="Times New Roman"/>
                          <a:cs typeface="Times New Roman"/>
                        </a:rPr>
                        <a:t>salaries,</a:t>
                      </a:r>
                      <a:r>
                        <a:rPr dirty="0" sz="750" spc="15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3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750" spc="1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30">
                          <a:latin typeface="Times New Roman"/>
                          <a:cs typeface="Times New Roman"/>
                        </a:rPr>
                        <a:t>infrastructure</a:t>
                      </a:r>
                      <a:r>
                        <a:rPr dirty="0" sz="750" spc="1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30">
                          <a:latin typeface="Times New Roman"/>
                          <a:cs typeface="Times New Roman"/>
                        </a:rPr>
                        <a:t>such</a:t>
                      </a:r>
                      <a:r>
                        <a:rPr dirty="0" sz="750" spc="15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30">
                          <a:latin typeface="Times New Roman"/>
                          <a:cs typeface="Times New Roman"/>
                        </a:rPr>
                        <a:t>as</a:t>
                      </a:r>
                      <a:r>
                        <a:rPr dirty="0" sz="750" spc="15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30">
                          <a:latin typeface="Times New Roman"/>
                          <a:cs typeface="Times New Roman"/>
                        </a:rPr>
                        <a:t>servers,</a:t>
                      </a:r>
                      <a:r>
                        <a:rPr dirty="0" sz="750" spc="15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licensing,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582295">
                <a:tc gridSpan="3">
                  <a:txBody>
                    <a:bodyPr/>
                    <a:lstStyle/>
                    <a:p>
                      <a:pPr marL="765175">
                        <a:lnSpc>
                          <a:spcPts val="825"/>
                        </a:lnSpc>
                      </a:pPr>
                      <a:r>
                        <a:rPr dirty="0" sz="750" spc="10">
                          <a:latin typeface="Times New Roman"/>
                          <a:cs typeface="Times New Roman"/>
                        </a:rPr>
                        <a:t>domains,</a:t>
                      </a:r>
                      <a:r>
                        <a:rPr dirty="0" sz="75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75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SSL</a:t>
                      </a:r>
                      <a:r>
                        <a:rPr dirty="0" sz="750" spc="19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75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secure</a:t>
                      </a:r>
                      <a:r>
                        <a:rPr dirty="0" sz="75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75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10">
                          <a:latin typeface="Times New Roman"/>
                          <a:cs typeface="Times New Roman"/>
                        </a:rPr>
                        <a:t>efficient</a:t>
                      </a:r>
                      <a:r>
                        <a:rPr dirty="0" sz="750" spc="229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750" spc="-10">
                          <a:latin typeface="Times New Roman"/>
                          <a:cs typeface="Times New Roman"/>
                        </a:rPr>
                        <a:t>operations.</a:t>
                      </a:r>
                      <a:endParaRPr sz="7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38100">
                      <a:solidFill>
                        <a:srgbClr val="BEBEBE"/>
                      </a:solidFill>
                      <a:prstDash val="solid"/>
                    </a:lnL>
                    <a:lnR w="38100">
                      <a:solidFill>
                        <a:srgbClr val="BEBEBE"/>
                      </a:solidFill>
                      <a:prstDash val="solid"/>
                    </a:lnR>
                    <a:lnB w="19050">
                      <a:solidFill>
                        <a:srgbClr val="BEBEBE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17" name="object 17" descr=""/>
          <p:cNvSpPr/>
          <p:nvPr/>
        </p:nvSpPr>
        <p:spPr>
          <a:xfrm>
            <a:off x="5661393" y="4724907"/>
            <a:ext cx="293370" cy="283210"/>
          </a:xfrm>
          <a:custGeom>
            <a:avLst/>
            <a:gdLst/>
            <a:ahLst/>
            <a:cxnLst/>
            <a:rect l="l" t="t" r="r" b="b"/>
            <a:pathLst>
              <a:path w="293370" h="283210">
                <a:moveTo>
                  <a:pt x="80276" y="40398"/>
                </a:moveTo>
                <a:lnTo>
                  <a:pt x="28498" y="40398"/>
                </a:lnTo>
                <a:lnTo>
                  <a:pt x="26149" y="42672"/>
                </a:lnTo>
                <a:lnTo>
                  <a:pt x="26149" y="55549"/>
                </a:lnTo>
                <a:lnTo>
                  <a:pt x="78447" y="55549"/>
                </a:lnTo>
                <a:lnTo>
                  <a:pt x="78447" y="50342"/>
                </a:lnTo>
                <a:lnTo>
                  <a:pt x="79082" y="45262"/>
                </a:lnTo>
                <a:lnTo>
                  <a:pt x="80276" y="40398"/>
                </a:lnTo>
                <a:close/>
              </a:path>
              <a:path w="293370" h="283210">
                <a:moveTo>
                  <a:pt x="83680" y="80810"/>
                </a:moveTo>
                <a:lnTo>
                  <a:pt x="81610" y="75996"/>
                </a:lnTo>
                <a:lnTo>
                  <a:pt x="80111" y="70916"/>
                </a:lnTo>
                <a:lnTo>
                  <a:pt x="79260" y="65659"/>
                </a:lnTo>
                <a:lnTo>
                  <a:pt x="26149" y="65659"/>
                </a:lnTo>
                <a:lnTo>
                  <a:pt x="26149" y="80810"/>
                </a:lnTo>
                <a:lnTo>
                  <a:pt x="83680" y="80810"/>
                </a:lnTo>
                <a:close/>
              </a:path>
              <a:path w="293370" h="283210">
                <a:moveTo>
                  <a:pt x="151663" y="22466"/>
                </a:moveTo>
                <a:lnTo>
                  <a:pt x="149313" y="20193"/>
                </a:lnTo>
                <a:lnTo>
                  <a:pt x="143548" y="20193"/>
                </a:lnTo>
                <a:lnTo>
                  <a:pt x="141211" y="22466"/>
                </a:lnTo>
                <a:lnTo>
                  <a:pt x="141211" y="35763"/>
                </a:lnTo>
                <a:lnTo>
                  <a:pt x="142443" y="37579"/>
                </a:lnTo>
                <a:lnTo>
                  <a:pt x="144373" y="38379"/>
                </a:lnTo>
                <a:lnTo>
                  <a:pt x="146431" y="39230"/>
                </a:lnTo>
                <a:lnTo>
                  <a:pt x="150418" y="37579"/>
                </a:lnTo>
                <a:lnTo>
                  <a:pt x="151663" y="35763"/>
                </a:lnTo>
                <a:lnTo>
                  <a:pt x="151663" y="22466"/>
                </a:lnTo>
                <a:close/>
              </a:path>
              <a:path w="293370" h="283210">
                <a:moveTo>
                  <a:pt x="266725" y="90906"/>
                </a:moveTo>
                <a:lnTo>
                  <a:pt x="256260" y="90906"/>
                </a:lnTo>
                <a:lnTo>
                  <a:pt x="256260" y="116154"/>
                </a:lnTo>
                <a:lnTo>
                  <a:pt x="256260" y="166662"/>
                </a:lnTo>
                <a:lnTo>
                  <a:pt x="245262" y="166662"/>
                </a:lnTo>
                <a:lnTo>
                  <a:pt x="240576" y="171196"/>
                </a:lnTo>
                <a:lnTo>
                  <a:pt x="240576" y="181813"/>
                </a:lnTo>
                <a:lnTo>
                  <a:pt x="177812" y="181813"/>
                </a:lnTo>
                <a:lnTo>
                  <a:pt x="177812" y="171716"/>
                </a:lnTo>
                <a:lnTo>
                  <a:pt x="230771" y="171716"/>
                </a:lnTo>
                <a:lnTo>
                  <a:pt x="232664" y="164630"/>
                </a:lnTo>
                <a:lnTo>
                  <a:pt x="233616" y="163703"/>
                </a:lnTo>
                <a:lnTo>
                  <a:pt x="238455" y="159042"/>
                </a:lnTo>
                <a:lnTo>
                  <a:pt x="245795" y="157200"/>
                </a:lnTo>
                <a:lnTo>
                  <a:pt x="245795" y="146469"/>
                </a:lnTo>
                <a:lnTo>
                  <a:pt x="245795" y="136359"/>
                </a:lnTo>
                <a:lnTo>
                  <a:pt x="245795" y="132791"/>
                </a:lnTo>
                <a:lnTo>
                  <a:pt x="245795" y="125755"/>
                </a:lnTo>
                <a:lnTo>
                  <a:pt x="238290" y="124079"/>
                </a:lnTo>
                <a:lnTo>
                  <a:pt x="233184" y="119138"/>
                </a:lnTo>
                <a:lnTo>
                  <a:pt x="232371" y="118351"/>
                </a:lnTo>
                <a:lnTo>
                  <a:pt x="230632" y="111112"/>
                </a:lnTo>
                <a:lnTo>
                  <a:pt x="209194" y="111112"/>
                </a:lnTo>
                <a:lnTo>
                  <a:pt x="209194" y="136359"/>
                </a:lnTo>
                <a:lnTo>
                  <a:pt x="209194" y="146469"/>
                </a:lnTo>
                <a:lnTo>
                  <a:pt x="188277" y="146469"/>
                </a:lnTo>
                <a:lnTo>
                  <a:pt x="188277" y="136359"/>
                </a:lnTo>
                <a:lnTo>
                  <a:pt x="209194" y="136359"/>
                </a:lnTo>
                <a:lnTo>
                  <a:pt x="209194" y="111112"/>
                </a:lnTo>
                <a:lnTo>
                  <a:pt x="209194" y="101003"/>
                </a:lnTo>
                <a:lnTo>
                  <a:pt x="240576" y="101003"/>
                </a:lnTo>
                <a:lnTo>
                  <a:pt x="240576" y="111912"/>
                </a:lnTo>
                <a:lnTo>
                  <a:pt x="244970" y="116154"/>
                </a:lnTo>
                <a:lnTo>
                  <a:pt x="256260" y="116154"/>
                </a:lnTo>
                <a:lnTo>
                  <a:pt x="256260" y="90906"/>
                </a:lnTo>
                <a:lnTo>
                  <a:pt x="203733" y="90906"/>
                </a:lnTo>
                <a:lnTo>
                  <a:pt x="196037" y="100482"/>
                </a:lnTo>
                <a:lnTo>
                  <a:pt x="186613" y="108546"/>
                </a:lnTo>
                <a:lnTo>
                  <a:pt x="175679" y="114858"/>
                </a:lnTo>
                <a:lnTo>
                  <a:pt x="171056" y="116484"/>
                </a:lnTo>
                <a:lnTo>
                  <a:pt x="171056" y="139928"/>
                </a:lnTo>
                <a:lnTo>
                  <a:pt x="146431" y="163703"/>
                </a:lnTo>
                <a:lnTo>
                  <a:pt x="128574" y="146469"/>
                </a:lnTo>
                <a:lnTo>
                  <a:pt x="121818" y="139928"/>
                </a:lnTo>
                <a:lnTo>
                  <a:pt x="125514" y="136359"/>
                </a:lnTo>
                <a:lnTo>
                  <a:pt x="129209" y="132791"/>
                </a:lnTo>
                <a:lnTo>
                  <a:pt x="141211" y="144373"/>
                </a:lnTo>
                <a:lnTo>
                  <a:pt x="141211" y="132791"/>
                </a:lnTo>
                <a:lnTo>
                  <a:pt x="141211" y="119138"/>
                </a:lnTo>
                <a:lnTo>
                  <a:pt x="141211" y="90906"/>
                </a:lnTo>
                <a:lnTo>
                  <a:pt x="151663" y="90906"/>
                </a:lnTo>
                <a:lnTo>
                  <a:pt x="151663" y="144373"/>
                </a:lnTo>
                <a:lnTo>
                  <a:pt x="163652" y="132791"/>
                </a:lnTo>
                <a:lnTo>
                  <a:pt x="171056" y="139928"/>
                </a:lnTo>
                <a:lnTo>
                  <a:pt x="171056" y="116484"/>
                </a:lnTo>
                <a:lnTo>
                  <a:pt x="163423" y="119138"/>
                </a:lnTo>
                <a:lnTo>
                  <a:pt x="160820" y="109359"/>
                </a:lnTo>
                <a:lnTo>
                  <a:pt x="178282" y="101854"/>
                </a:lnTo>
                <a:lnTo>
                  <a:pt x="191922" y="89598"/>
                </a:lnTo>
                <a:lnTo>
                  <a:pt x="200799" y="73774"/>
                </a:lnTo>
                <a:lnTo>
                  <a:pt x="203962" y="55549"/>
                </a:lnTo>
                <a:lnTo>
                  <a:pt x="203923" y="55359"/>
                </a:lnTo>
                <a:lnTo>
                  <a:pt x="199440" y="33947"/>
                </a:lnTo>
                <a:lnTo>
                  <a:pt x="187096" y="16281"/>
                </a:lnTo>
                <a:lnTo>
                  <a:pt x="177812" y="10248"/>
                </a:lnTo>
                <a:lnTo>
                  <a:pt x="177812" y="80810"/>
                </a:lnTo>
                <a:lnTo>
                  <a:pt x="177812" y="90906"/>
                </a:lnTo>
                <a:lnTo>
                  <a:pt x="167347" y="90906"/>
                </a:lnTo>
                <a:lnTo>
                  <a:pt x="167347" y="80810"/>
                </a:lnTo>
                <a:lnTo>
                  <a:pt x="165874" y="71145"/>
                </a:lnTo>
                <a:lnTo>
                  <a:pt x="161671" y="62496"/>
                </a:lnTo>
                <a:lnTo>
                  <a:pt x="155092" y="55359"/>
                </a:lnTo>
                <a:lnTo>
                  <a:pt x="146494" y="50241"/>
                </a:lnTo>
                <a:lnTo>
                  <a:pt x="137769" y="55359"/>
                </a:lnTo>
                <a:lnTo>
                  <a:pt x="131191" y="62496"/>
                </a:lnTo>
                <a:lnTo>
                  <a:pt x="126987" y="71145"/>
                </a:lnTo>
                <a:lnTo>
                  <a:pt x="125514" y="80810"/>
                </a:lnTo>
                <a:lnTo>
                  <a:pt x="125514" y="90906"/>
                </a:lnTo>
                <a:lnTo>
                  <a:pt x="115062" y="90906"/>
                </a:lnTo>
                <a:lnTo>
                  <a:pt x="115062" y="80810"/>
                </a:lnTo>
                <a:lnTo>
                  <a:pt x="116471" y="69989"/>
                </a:lnTo>
                <a:lnTo>
                  <a:pt x="120510" y="60058"/>
                </a:lnTo>
                <a:lnTo>
                  <a:pt x="126923" y="51435"/>
                </a:lnTo>
                <a:lnTo>
                  <a:pt x="135394" y="44513"/>
                </a:lnTo>
                <a:lnTo>
                  <a:pt x="132473" y="41719"/>
                </a:lnTo>
                <a:lnTo>
                  <a:pt x="130746" y="37871"/>
                </a:lnTo>
                <a:lnTo>
                  <a:pt x="130746" y="16891"/>
                </a:lnTo>
                <a:lnTo>
                  <a:pt x="137782" y="10096"/>
                </a:lnTo>
                <a:lnTo>
                  <a:pt x="155092" y="10096"/>
                </a:lnTo>
                <a:lnTo>
                  <a:pt x="162128" y="16891"/>
                </a:lnTo>
                <a:lnTo>
                  <a:pt x="162128" y="37871"/>
                </a:lnTo>
                <a:lnTo>
                  <a:pt x="160401" y="41719"/>
                </a:lnTo>
                <a:lnTo>
                  <a:pt x="157480" y="44513"/>
                </a:lnTo>
                <a:lnTo>
                  <a:pt x="165950" y="51435"/>
                </a:lnTo>
                <a:lnTo>
                  <a:pt x="172351" y="60058"/>
                </a:lnTo>
                <a:lnTo>
                  <a:pt x="176403" y="69989"/>
                </a:lnTo>
                <a:lnTo>
                  <a:pt x="177812" y="80810"/>
                </a:lnTo>
                <a:lnTo>
                  <a:pt x="177812" y="10248"/>
                </a:lnTo>
                <a:lnTo>
                  <a:pt x="177596" y="10096"/>
                </a:lnTo>
                <a:lnTo>
                  <a:pt x="168808" y="4368"/>
                </a:lnTo>
                <a:lnTo>
                  <a:pt x="146431" y="0"/>
                </a:lnTo>
                <a:lnTo>
                  <a:pt x="124066" y="4368"/>
                </a:lnTo>
                <a:lnTo>
                  <a:pt x="105778" y="16281"/>
                </a:lnTo>
                <a:lnTo>
                  <a:pt x="93433" y="33947"/>
                </a:lnTo>
                <a:lnTo>
                  <a:pt x="88912" y="55549"/>
                </a:lnTo>
                <a:lnTo>
                  <a:pt x="92075" y="73774"/>
                </a:lnTo>
                <a:lnTo>
                  <a:pt x="100952" y="89598"/>
                </a:lnTo>
                <a:lnTo>
                  <a:pt x="114592" y="101854"/>
                </a:lnTo>
                <a:lnTo>
                  <a:pt x="132041" y="109359"/>
                </a:lnTo>
                <a:lnTo>
                  <a:pt x="129438" y="119138"/>
                </a:lnTo>
                <a:lnTo>
                  <a:pt x="117195" y="114858"/>
                </a:lnTo>
                <a:lnTo>
                  <a:pt x="106248" y="108546"/>
                </a:lnTo>
                <a:lnTo>
                  <a:pt x="104597" y="107137"/>
                </a:lnTo>
                <a:lnTo>
                  <a:pt x="104597" y="136359"/>
                </a:lnTo>
                <a:lnTo>
                  <a:pt x="104597" y="146469"/>
                </a:lnTo>
                <a:lnTo>
                  <a:pt x="83680" y="146469"/>
                </a:lnTo>
                <a:lnTo>
                  <a:pt x="83680" y="136359"/>
                </a:lnTo>
                <a:lnTo>
                  <a:pt x="104597" y="136359"/>
                </a:lnTo>
                <a:lnTo>
                  <a:pt x="104597" y="107137"/>
                </a:lnTo>
                <a:lnTo>
                  <a:pt x="97447" y="101003"/>
                </a:lnTo>
                <a:lnTo>
                  <a:pt x="96837" y="100482"/>
                </a:lnTo>
                <a:lnTo>
                  <a:pt x="89141" y="90906"/>
                </a:lnTo>
                <a:lnTo>
                  <a:pt x="26149" y="90906"/>
                </a:lnTo>
                <a:lnTo>
                  <a:pt x="26149" y="196977"/>
                </a:lnTo>
                <a:lnTo>
                  <a:pt x="46291" y="196977"/>
                </a:lnTo>
                <a:lnTo>
                  <a:pt x="52857" y="194348"/>
                </a:lnTo>
                <a:lnTo>
                  <a:pt x="65836" y="181813"/>
                </a:lnTo>
                <a:lnTo>
                  <a:pt x="52298" y="181813"/>
                </a:lnTo>
                <a:lnTo>
                  <a:pt x="52298" y="170916"/>
                </a:lnTo>
                <a:lnTo>
                  <a:pt x="47904" y="166662"/>
                </a:lnTo>
                <a:lnTo>
                  <a:pt x="36614" y="166662"/>
                </a:lnTo>
                <a:lnTo>
                  <a:pt x="36614" y="116154"/>
                </a:lnTo>
                <a:lnTo>
                  <a:pt x="47904" y="116154"/>
                </a:lnTo>
                <a:lnTo>
                  <a:pt x="52298" y="111912"/>
                </a:lnTo>
                <a:lnTo>
                  <a:pt x="52298" y="101003"/>
                </a:lnTo>
                <a:lnTo>
                  <a:pt x="83680" y="101003"/>
                </a:lnTo>
                <a:lnTo>
                  <a:pt x="83680" y="111112"/>
                </a:lnTo>
                <a:lnTo>
                  <a:pt x="62242" y="111112"/>
                </a:lnTo>
                <a:lnTo>
                  <a:pt x="60502" y="118351"/>
                </a:lnTo>
                <a:lnTo>
                  <a:pt x="54571" y="124079"/>
                </a:lnTo>
                <a:lnTo>
                  <a:pt x="47066" y="125755"/>
                </a:lnTo>
                <a:lnTo>
                  <a:pt x="47066" y="157073"/>
                </a:lnTo>
                <a:lnTo>
                  <a:pt x="54571" y="158750"/>
                </a:lnTo>
                <a:lnTo>
                  <a:pt x="60502" y="164465"/>
                </a:lnTo>
                <a:lnTo>
                  <a:pt x="60540" y="164630"/>
                </a:lnTo>
                <a:lnTo>
                  <a:pt x="62242" y="171716"/>
                </a:lnTo>
                <a:lnTo>
                  <a:pt x="149047" y="171716"/>
                </a:lnTo>
                <a:lnTo>
                  <a:pt x="158203" y="173507"/>
                </a:lnTo>
                <a:lnTo>
                  <a:pt x="165684" y="178384"/>
                </a:lnTo>
                <a:lnTo>
                  <a:pt x="170726" y="185610"/>
                </a:lnTo>
                <a:lnTo>
                  <a:pt x="172567" y="194348"/>
                </a:lnTo>
                <a:lnTo>
                  <a:pt x="172059" y="196977"/>
                </a:lnTo>
                <a:lnTo>
                  <a:pt x="170726" y="203288"/>
                </a:lnTo>
                <a:lnTo>
                  <a:pt x="165684" y="210502"/>
                </a:lnTo>
                <a:lnTo>
                  <a:pt x="158203" y="215379"/>
                </a:lnTo>
                <a:lnTo>
                  <a:pt x="149047" y="217170"/>
                </a:lnTo>
                <a:lnTo>
                  <a:pt x="126339" y="217170"/>
                </a:lnTo>
                <a:lnTo>
                  <a:pt x="144653" y="229908"/>
                </a:lnTo>
                <a:lnTo>
                  <a:pt x="150152" y="230606"/>
                </a:lnTo>
                <a:lnTo>
                  <a:pt x="266725" y="187909"/>
                </a:lnTo>
                <a:lnTo>
                  <a:pt x="266725" y="181813"/>
                </a:lnTo>
                <a:lnTo>
                  <a:pt x="266725" y="101003"/>
                </a:lnTo>
                <a:lnTo>
                  <a:pt x="266725" y="90906"/>
                </a:lnTo>
                <a:close/>
              </a:path>
              <a:path w="293370" h="283210">
                <a:moveTo>
                  <a:pt x="266725" y="65659"/>
                </a:moveTo>
                <a:lnTo>
                  <a:pt x="213601" y="65659"/>
                </a:lnTo>
                <a:lnTo>
                  <a:pt x="212763" y="70916"/>
                </a:lnTo>
                <a:lnTo>
                  <a:pt x="211264" y="75996"/>
                </a:lnTo>
                <a:lnTo>
                  <a:pt x="209194" y="80810"/>
                </a:lnTo>
                <a:lnTo>
                  <a:pt x="266725" y="80810"/>
                </a:lnTo>
                <a:lnTo>
                  <a:pt x="266725" y="65659"/>
                </a:lnTo>
                <a:close/>
              </a:path>
              <a:path w="293370" h="283210">
                <a:moveTo>
                  <a:pt x="266725" y="42672"/>
                </a:moveTo>
                <a:lnTo>
                  <a:pt x="264375" y="40398"/>
                </a:lnTo>
                <a:lnTo>
                  <a:pt x="212585" y="40398"/>
                </a:lnTo>
                <a:lnTo>
                  <a:pt x="213791" y="45262"/>
                </a:lnTo>
                <a:lnTo>
                  <a:pt x="214426" y="50342"/>
                </a:lnTo>
                <a:lnTo>
                  <a:pt x="214426" y="55549"/>
                </a:lnTo>
                <a:lnTo>
                  <a:pt x="266725" y="55549"/>
                </a:lnTo>
                <a:lnTo>
                  <a:pt x="266725" y="42672"/>
                </a:lnTo>
                <a:close/>
              </a:path>
              <a:path w="293370" h="283210">
                <a:moveTo>
                  <a:pt x="292862" y="205105"/>
                </a:moveTo>
                <a:lnTo>
                  <a:pt x="290537" y="200799"/>
                </a:lnTo>
                <a:lnTo>
                  <a:pt x="286461" y="198094"/>
                </a:lnTo>
                <a:lnTo>
                  <a:pt x="282397" y="195376"/>
                </a:lnTo>
                <a:lnTo>
                  <a:pt x="277406" y="194792"/>
                </a:lnTo>
                <a:lnTo>
                  <a:pt x="158800" y="238252"/>
                </a:lnTo>
                <a:lnTo>
                  <a:pt x="152501" y="239725"/>
                </a:lnTo>
                <a:lnTo>
                  <a:pt x="146113" y="239674"/>
                </a:lnTo>
                <a:lnTo>
                  <a:pt x="139941" y="238125"/>
                </a:lnTo>
                <a:lnTo>
                  <a:pt x="134251" y="235127"/>
                </a:lnTo>
                <a:lnTo>
                  <a:pt x="108458" y="217170"/>
                </a:lnTo>
                <a:lnTo>
                  <a:pt x="78447" y="217170"/>
                </a:lnTo>
                <a:lnTo>
                  <a:pt x="78447" y="207073"/>
                </a:lnTo>
                <a:lnTo>
                  <a:pt x="156260" y="207073"/>
                </a:lnTo>
                <a:lnTo>
                  <a:pt x="162128" y="201409"/>
                </a:lnTo>
                <a:lnTo>
                  <a:pt x="162128" y="187477"/>
                </a:lnTo>
                <a:lnTo>
                  <a:pt x="156260" y="181813"/>
                </a:lnTo>
                <a:lnTo>
                  <a:pt x="84455" y="181813"/>
                </a:lnTo>
                <a:lnTo>
                  <a:pt x="77889" y="184442"/>
                </a:lnTo>
                <a:lnTo>
                  <a:pt x="65189" y="196710"/>
                </a:lnTo>
                <a:lnTo>
                  <a:pt x="59601" y="201155"/>
                </a:lnTo>
                <a:lnTo>
                  <a:pt x="53314" y="204393"/>
                </a:lnTo>
                <a:lnTo>
                  <a:pt x="46494" y="206387"/>
                </a:lnTo>
                <a:lnTo>
                  <a:pt x="39306" y="207073"/>
                </a:lnTo>
                <a:lnTo>
                  <a:pt x="0" y="207073"/>
                </a:lnTo>
                <a:lnTo>
                  <a:pt x="0" y="267677"/>
                </a:lnTo>
                <a:lnTo>
                  <a:pt x="68719" y="267677"/>
                </a:lnTo>
                <a:lnTo>
                  <a:pt x="116471" y="280720"/>
                </a:lnTo>
                <a:lnTo>
                  <a:pt x="128371" y="282879"/>
                </a:lnTo>
                <a:lnTo>
                  <a:pt x="289509" y="220510"/>
                </a:lnTo>
                <a:lnTo>
                  <a:pt x="292862" y="215417"/>
                </a:lnTo>
                <a:lnTo>
                  <a:pt x="292862" y="205105"/>
                </a:lnTo>
                <a:close/>
              </a:path>
            </a:pathLst>
          </a:custGeom>
          <a:solidFill>
            <a:srgbClr val="BE2025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3670925" y="2354151"/>
            <a:ext cx="3411220" cy="2397125"/>
            <a:chOff x="3670925" y="2354151"/>
            <a:chExt cx="3411220" cy="2397125"/>
          </a:xfrm>
        </p:grpSpPr>
        <p:sp>
          <p:nvSpPr>
            <p:cNvPr id="3" name="object 3" descr=""/>
            <p:cNvSpPr/>
            <p:nvPr/>
          </p:nvSpPr>
          <p:spPr>
            <a:xfrm>
              <a:off x="3670925" y="2354151"/>
              <a:ext cx="3410585" cy="2397125"/>
            </a:xfrm>
            <a:custGeom>
              <a:avLst/>
              <a:gdLst/>
              <a:ahLst/>
              <a:cxnLst/>
              <a:rect l="l" t="t" r="r" b="b"/>
              <a:pathLst>
                <a:path w="3410584" h="2397125">
                  <a:moveTo>
                    <a:pt x="2822698" y="2396680"/>
                  </a:moveTo>
                  <a:lnTo>
                    <a:pt x="596006" y="2396680"/>
                  </a:lnTo>
                  <a:lnTo>
                    <a:pt x="506700" y="2226226"/>
                  </a:lnTo>
                  <a:lnTo>
                    <a:pt x="483111" y="2180203"/>
                  </a:lnTo>
                  <a:lnTo>
                    <a:pt x="4553" y="1227419"/>
                  </a:lnTo>
                  <a:lnTo>
                    <a:pt x="0" y="1197591"/>
                  </a:lnTo>
                  <a:lnTo>
                    <a:pt x="4696" y="1169994"/>
                  </a:lnTo>
                  <a:lnTo>
                    <a:pt x="15475" y="1143212"/>
                  </a:lnTo>
                  <a:lnTo>
                    <a:pt x="587704" y="0"/>
                  </a:lnTo>
                  <a:lnTo>
                    <a:pt x="2822698" y="0"/>
                  </a:lnTo>
                  <a:lnTo>
                    <a:pt x="3404418" y="1157095"/>
                  </a:lnTo>
                  <a:lnTo>
                    <a:pt x="3410243" y="1183430"/>
                  </a:lnTo>
                  <a:lnTo>
                    <a:pt x="3409654" y="1207184"/>
                  </a:lnTo>
                  <a:lnTo>
                    <a:pt x="3403895" y="1230607"/>
                  </a:lnTo>
                  <a:lnTo>
                    <a:pt x="3394209" y="1255949"/>
                  </a:lnTo>
                  <a:lnTo>
                    <a:pt x="2822698" y="2396680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4060155" y="2354151"/>
              <a:ext cx="2606675" cy="74930"/>
            </a:xfrm>
            <a:custGeom>
              <a:avLst/>
              <a:gdLst/>
              <a:ahLst/>
              <a:cxnLst/>
              <a:rect l="l" t="t" r="r" b="b"/>
              <a:pathLst>
                <a:path w="2606675" h="74930">
                  <a:moveTo>
                    <a:pt x="198474" y="74903"/>
                  </a:moveTo>
                  <a:lnTo>
                    <a:pt x="181823" y="74903"/>
                  </a:lnTo>
                  <a:lnTo>
                    <a:pt x="198474" y="0"/>
                  </a:lnTo>
                  <a:lnTo>
                    <a:pt x="2433467" y="0"/>
                  </a:lnTo>
                  <a:lnTo>
                    <a:pt x="2436523" y="18368"/>
                  </a:lnTo>
                  <a:lnTo>
                    <a:pt x="293081" y="18368"/>
                  </a:lnTo>
                  <a:lnTo>
                    <a:pt x="280333" y="18667"/>
                  </a:lnTo>
                  <a:lnTo>
                    <a:pt x="278474" y="18667"/>
                  </a:lnTo>
                  <a:lnTo>
                    <a:pt x="263353" y="19580"/>
                  </a:lnTo>
                  <a:lnTo>
                    <a:pt x="262690" y="19580"/>
                  </a:lnTo>
                  <a:lnTo>
                    <a:pt x="248996" y="21326"/>
                  </a:lnTo>
                  <a:lnTo>
                    <a:pt x="248176" y="21326"/>
                  </a:lnTo>
                  <a:lnTo>
                    <a:pt x="231679" y="24952"/>
                  </a:lnTo>
                  <a:lnTo>
                    <a:pt x="219084" y="39204"/>
                  </a:lnTo>
                  <a:lnTo>
                    <a:pt x="211427" y="49158"/>
                  </a:lnTo>
                  <a:lnTo>
                    <a:pt x="205594" y="59497"/>
                  </a:lnTo>
                  <a:lnTo>
                    <a:pt x="198474" y="74903"/>
                  </a:lnTo>
                  <a:close/>
                </a:path>
                <a:path w="2606675" h="74930">
                  <a:moveTo>
                    <a:pt x="2436821" y="20163"/>
                  </a:moveTo>
                  <a:lnTo>
                    <a:pt x="1305111" y="20163"/>
                  </a:lnTo>
                  <a:lnTo>
                    <a:pt x="1092571" y="19580"/>
                  </a:lnTo>
                  <a:lnTo>
                    <a:pt x="602299" y="19065"/>
                  </a:lnTo>
                  <a:lnTo>
                    <a:pt x="0" y="18667"/>
                  </a:lnTo>
                  <a:lnTo>
                    <a:pt x="310795" y="18667"/>
                  </a:lnTo>
                  <a:lnTo>
                    <a:pt x="293081" y="18368"/>
                  </a:lnTo>
                  <a:lnTo>
                    <a:pt x="2436523" y="18368"/>
                  </a:lnTo>
                  <a:lnTo>
                    <a:pt x="2436639" y="19065"/>
                  </a:lnTo>
                  <a:lnTo>
                    <a:pt x="2436724" y="19580"/>
                  </a:lnTo>
                  <a:lnTo>
                    <a:pt x="2436821" y="20163"/>
                  </a:lnTo>
                  <a:close/>
                </a:path>
                <a:path w="2606675" h="74930">
                  <a:moveTo>
                    <a:pt x="2606673" y="21326"/>
                  </a:moveTo>
                  <a:lnTo>
                    <a:pt x="2437015" y="21326"/>
                  </a:lnTo>
                  <a:lnTo>
                    <a:pt x="2436821" y="20163"/>
                  </a:lnTo>
                  <a:lnTo>
                    <a:pt x="1284349" y="20163"/>
                  </a:lnTo>
                  <a:lnTo>
                    <a:pt x="2606673" y="21326"/>
                  </a:lnTo>
                  <a:close/>
                </a:path>
                <a:path w="2606675" h="74930">
                  <a:moveTo>
                    <a:pt x="2441769" y="49904"/>
                  </a:moveTo>
                  <a:lnTo>
                    <a:pt x="2431654" y="37642"/>
                  </a:lnTo>
                  <a:lnTo>
                    <a:pt x="2419089" y="28424"/>
                  </a:lnTo>
                  <a:lnTo>
                    <a:pt x="2407811" y="23723"/>
                  </a:lnTo>
                  <a:lnTo>
                    <a:pt x="2395479" y="22010"/>
                  </a:lnTo>
                  <a:lnTo>
                    <a:pt x="2400144" y="22010"/>
                  </a:lnTo>
                  <a:lnTo>
                    <a:pt x="2345394" y="21326"/>
                  </a:lnTo>
                  <a:lnTo>
                    <a:pt x="2437015" y="21326"/>
                  </a:lnTo>
                  <a:lnTo>
                    <a:pt x="2441645" y="49158"/>
                  </a:lnTo>
                  <a:lnTo>
                    <a:pt x="2441769" y="49904"/>
                  </a:lnTo>
                  <a:close/>
                </a:path>
              </a:pathLst>
            </a:custGeom>
            <a:solidFill>
              <a:srgbClr val="BC464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4258630" y="4684229"/>
              <a:ext cx="2235200" cy="66675"/>
            </a:xfrm>
            <a:custGeom>
              <a:avLst/>
              <a:gdLst/>
              <a:ahLst/>
              <a:cxnLst/>
              <a:rect l="l" t="t" r="r" b="b"/>
              <a:pathLst>
                <a:path w="2235200" h="66675">
                  <a:moveTo>
                    <a:pt x="2234993" y="66602"/>
                  </a:moveTo>
                  <a:lnTo>
                    <a:pt x="8301" y="66602"/>
                  </a:lnTo>
                  <a:lnTo>
                    <a:pt x="0" y="41602"/>
                  </a:lnTo>
                  <a:lnTo>
                    <a:pt x="2226691" y="49951"/>
                  </a:lnTo>
                  <a:lnTo>
                    <a:pt x="2226691" y="0"/>
                  </a:lnTo>
                  <a:lnTo>
                    <a:pt x="2234993" y="0"/>
                  </a:lnTo>
                  <a:lnTo>
                    <a:pt x="2234993" y="66602"/>
                  </a:lnTo>
                  <a:close/>
                </a:path>
              </a:pathLst>
            </a:custGeom>
            <a:solidFill>
              <a:srgbClr val="C14E5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6634632" y="2653728"/>
              <a:ext cx="355600" cy="732790"/>
            </a:xfrm>
            <a:custGeom>
              <a:avLst/>
              <a:gdLst/>
              <a:ahLst/>
              <a:cxnLst/>
              <a:rect l="l" t="t" r="r" b="b"/>
              <a:pathLst>
                <a:path w="355600" h="732789">
                  <a:moveTo>
                    <a:pt x="89420" y="171754"/>
                  </a:moveTo>
                  <a:lnTo>
                    <a:pt x="70675" y="117792"/>
                  </a:lnTo>
                  <a:lnTo>
                    <a:pt x="47421" y="73736"/>
                  </a:lnTo>
                  <a:lnTo>
                    <a:pt x="17818" y="23622"/>
                  </a:lnTo>
                  <a:lnTo>
                    <a:pt x="254" y="0"/>
                  </a:lnTo>
                  <a:lnTo>
                    <a:pt x="0" y="33629"/>
                  </a:lnTo>
                  <a:lnTo>
                    <a:pt x="3924" y="63995"/>
                  </a:lnTo>
                  <a:lnTo>
                    <a:pt x="12230" y="93560"/>
                  </a:lnTo>
                  <a:lnTo>
                    <a:pt x="25158" y="124802"/>
                  </a:lnTo>
                  <a:lnTo>
                    <a:pt x="40106" y="128181"/>
                  </a:lnTo>
                  <a:lnTo>
                    <a:pt x="48514" y="131775"/>
                  </a:lnTo>
                  <a:lnTo>
                    <a:pt x="53441" y="137807"/>
                  </a:lnTo>
                  <a:lnTo>
                    <a:pt x="57975" y="148513"/>
                  </a:lnTo>
                  <a:lnTo>
                    <a:pt x="75018" y="199707"/>
                  </a:lnTo>
                  <a:lnTo>
                    <a:pt x="85217" y="187261"/>
                  </a:lnTo>
                  <a:lnTo>
                    <a:pt x="89420" y="171754"/>
                  </a:lnTo>
                  <a:close/>
                </a:path>
                <a:path w="355600" h="732789">
                  <a:moveTo>
                    <a:pt x="222364" y="438048"/>
                  </a:moveTo>
                  <a:lnTo>
                    <a:pt x="203593" y="384098"/>
                  </a:lnTo>
                  <a:lnTo>
                    <a:pt x="180352" y="340029"/>
                  </a:lnTo>
                  <a:lnTo>
                    <a:pt x="150749" y="289928"/>
                  </a:lnTo>
                  <a:lnTo>
                    <a:pt x="133172" y="266306"/>
                  </a:lnTo>
                  <a:lnTo>
                    <a:pt x="132918" y="299923"/>
                  </a:lnTo>
                  <a:lnTo>
                    <a:pt x="136842" y="330276"/>
                  </a:lnTo>
                  <a:lnTo>
                    <a:pt x="145148" y="359841"/>
                  </a:lnTo>
                  <a:lnTo>
                    <a:pt x="158076" y="391121"/>
                  </a:lnTo>
                  <a:lnTo>
                    <a:pt x="173024" y="394500"/>
                  </a:lnTo>
                  <a:lnTo>
                    <a:pt x="181432" y="398094"/>
                  </a:lnTo>
                  <a:lnTo>
                    <a:pt x="186359" y="404126"/>
                  </a:lnTo>
                  <a:lnTo>
                    <a:pt x="190893" y="414832"/>
                  </a:lnTo>
                  <a:lnTo>
                    <a:pt x="207937" y="466026"/>
                  </a:lnTo>
                  <a:lnTo>
                    <a:pt x="218186" y="453517"/>
                  </a:lnTo>
                  <a:lnTo>
                    <a:pt x="222364" y="438048"/>
                  </a:lnTo>
                  <a:close/>
                </a:path>
                <a:path w="355600" h="732789">
                  <a:moveTo>
                    <a:pt x="355307" y="704367"/>
                  </a:moveTo>
                  <a:lnTo>
                    <a:pt x="336550" y="650417"/>
                  </a:lnTo>
                  <a:lnTo>
                    <a:pt x="313309" y="606348"/>
                  </a:lnTo>
                  <a:lnTo>
                    <a:pt x="283679" y="556221"/>
                  </a:lnTo>
                  <a:lnTo>
                    <a:pt x="266090" y="532574"/>
                  </a:lnTo>
                  <a:lnTo>
                    <a:pt x="265849" y="566216"/>
                  </a:lnTo>
                  <a:lnTo>
                    <a:pt x="269786" y="596582"/>
                  </a:lnTo>
                  <a:lnTo>
                    <a:pt x="278104" y="626160"/>
                  </a:lnTo>
                  <a:lnTo>
                    <a:pt x="291045" y="657428"/>
                  </a:lnTo>
                  <a:lnTo>
                    <a:pt x="305968" y="660806"/>
                  </a:lnTo>
                  <a:lnTo>
                    <a:pt x="314363" y="664400"/>
                  </a:lnTo>
                  <a:lnTo>
                    <a:pt x="319303" y="670445"/>
                  </a:lnTo>
                  <a:lnTo>
                    <a:pt x="323862" y="681139"/>
                  </a:lnTo>
                  <a:lnTo>
                    <a:pt x="340893" y="732332"/>
                  </a:lnTo>
                  <a:lnTo>
                    <a:pt x="351104" y="719836"/>
                  </a:lnTo>
                  <a:lnTo>
                    <a:pt x="355307" y="704367"/>
                  </a:lnTo>
                  <a:close/>
                </a:path>
              </a:pathLst>
            </a:custGeom>
            <a:solidFill>
              <a:srgbClr val="BE404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6501924" y="2387405"/>
              <a:ext cx="89535" cy="200025"/>
            </a:xfrm>
            <a:custGeom>
              <a:avLst/>
              <a:gdLst/>
              <a:ahLst/>
              <a:cxnLst/>
              <a:rect l="l" t="t" r="r" b="b"/>
              <a:pathLst>
                <a:path w="89534" h="200025">
                  <a:moveTo>
                    <a:pt x="74760" y="199759"/>
                  </a:moveTo>
                  <a:lnTo>
                    <a:pt x="57728" y="148566"/>
                  </a:lnTo>
                  <a:lnTo>
                    <a:pt x="24952" y="124855"/>
                  </a:lnTo>
                  <a:lnTo>
                    <a:pt x="24952" y="66602"/>
                  </a:lnTo>
                  <a:lnTo>
                    <a:pt x="0" y="58253"/>
                  </a:lnTo>
                  <a:lnTo>
                    <a:pt x="0" y="0"/>
                  </a:lnTo>
                  <a:lnTo>
                    <a:pt x="33056" y="48287"/>
                  </a:lnTo>
                  <a:lnTo>
                    <a:pt x="70466" y="117842"/>
                  </a:lnTo>
                  <a:lnTo>
                    <a:pt x="89103" y="159402"/>
                  </a:lnTo>
                  <a:lnTo>
                    <a:pt x="89218" y="171790"/>
                  </a:lnTo>
                  <a:lnTo>
                    <a:pt x="85018" y="187259"/>
                  </a:lnTo>
                  <a:lnTo>
                    <a:pt x="74760" y="199759"/>
                  </a:lnTo>
                  <a:close/>
                </a:path>
              </a:pathLst>
            </a:custGeom>
            <a:solidFill>
              <a:srgbClr val="BE4A4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6992138" y="3535817"/>
              <a:ext cx="90170" cy="183515"/>
            </a:xfrm>
            <a:custGeom>
              <a:avLst/>
              <a:gdLst/>
              <a:ahLst/>
              <a:cxnLst/>
              <a:rect l="l" t="t" r="r" b="b"/>
              <a:pathLst>
                <a:path w="90170" h="183514">
                  <a:moveTo>
                    <a:pt x="16602" y="183108"/>
                  </a:moveTo>
                  <a:lnTo>
                    <a:pt x="0" y="149807"/>
                  </a:lnTo>
                  <a:lnTo>
                    <a:pt x="24904" y="141506"/>
                  </a:lnTo>
                  <a:lnTo>
                    <a:pt x="24904" y="91554"/>
                  </a:lnTo>
                  <a:lnTo>
                    <a:pt x="41554" y="91554"/>
                  </a:lnTo>
                  <a:lnTo>
                    <a:pt x="41554" y="66602"/>
                  </a:lnTo>
                  <a:lnTo>
                    <a:pt x="58157" y="66602"/>
                  </a:lnTo>
                  <a:lnTo>
                    <a:pt x="49856" y="33301"/>
                  </a:lnTo>
                  <a:lnTo>
                    <a:pt x="74760" y="24999"/>
                  </a:lnTo>
                  <a:lnTo>
                    <a:pt x="83062" y="0"/>
                  </a:lnTo>
                  <a:lnTo>
                    <a:pt x="87453" y="13547"/>
                  </a:lnTo>
                  <a:lnTo>
                    <a:pt x="89521" y="24999"/>
                  </a:lnTo>
                  <a:lnTo>
                    <a:pt x="89568" y="25262"/>
                  </a:lnTo>
                  <a:lnTo>
                    <a:pt x="89026" y="37047"/>
                  </a:lnTo>
                  <a:lnTo>
                    <a:pt x="85447" y="50810"/>
                  </a:lnTo>
                  <a:lnTo>
                    <a:pt x="82298" y="56917"/>
                  </a:lnTo>
                  <a:lnTo>
                    <a:pt x="79102" y="63024"/>
                  </a:lnTo>
                  <a:lnTo>
                    <a:pt x="65552" y="89455"/>
                  </a:lnTo>
                  <a:lnTo>
                    <a:pt x="61926" y="96325"/>
                  </a:lnTo>
                  <a:lnTo>
                    <a:pt x="58253" y="103195"/>
                  </a:lnTo>
                  <a:lnTo>
                    <a:pt x="50905" y="117269"/>
                  </a:lnTo>
                  <a:lnTo>
                    <a:pt x="47327" y="124282"/>
                  </a:lnTo>
                  <a:lnTo>
                    <a:pt x="36904" y="144403"/>
                  </a:lnTo>
                  <a:lnTo>
                    <a:pt x="30176" y="157315"/>
                  </a:lnTo>
                  <a:lnTo>
                    <a:pt x="23411" y="170218"/>
                  </a:lnTo>
                  <a:lnTo>
                    <a:pt x="16602" y="183108"/>
                  </a:lnTo>
                  <a:close/>
                </a:path>
              </a:pathLst>
            </a:custGeom>
            <a:solidFill>
              <a:srgbClr val="BE4E58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76430" y="3036538"/>
              <a:ext cx="66459" cy="99855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09348" y="2770225"/>
              <a:ext cx="66459" cy="99855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142314" y="2503911"/>
              <a:ext cx="66459" cy="99903"/>
            </a:xfrm>
            <a:prstGeom prst="rect">
              <a:avLst/>
            </a:prstGeom>
          </p:spPr>
        </p:pic>
        <p:sp>
          <p:nvSpPr>
            <p:cNvPr id="12" name="object 12" descr=""/>
            <p:cNvSpPr/>
            <p:nvPr/>
          </p:nvSpPr>
          <p:spPr>
            <a:xfrm>
              <a:off x="6551777" y="2570517"/>
              <a:ext cx="455930" cy="857250"/>
            </a:xfrm>
            <a:custGeom>
              <a:avLst/>
              <a:gdLst/>
              <a:ahLst/>
              <a:cxnLst/>
              <a:rect l="l" t="t" r="r" b="b"/>
              <a:pathLst>
                <a:path w="455929" h="857250">
                  <a:moveTo>
                    <a:pt x="56870" y="29641"/>
                  </a:moveTo>
                  <a:lnTo>
                    <a:pt x="55118" y="18338"/>
                  </a:lnTo>
                  <a:lnTo>
                    <a:pt x="49860" y="0"/>
                  </a:lnTo>
                  <a:lnTo>
                    <a:pt x="33248" y="0"/>
                  </a:lnTo>
                  <a:lnTo>
                    <a:pt x="33248" y="16649"/>
                  </a:lnTo>
                  <a:lnTo>
                    <a:pt x="0" y="24955"/>
                  </a:lnTo>
                  <a:lnTo>
                    <a:pt x="16598" y="58254"/>
                  </a:lnTo>
                  <a:lnTo>
                    <a:pt x="26187" y="56349"/>
                  </a:lnTo>
                  <a:lnTo>
                    <a:pt x="32854" y="54851"/>
                  </a:lnTo>
                  <a:lnTo>
                    <a:pt x="39700" y="52959"/>
                  </a:lnTo>
                  <a:lnTo>
                    <a:pt x="49860" y="49911"/>
                  </a:lnTo>
                  <a:lnTo>
                    <a:pt x="55118" y="38608"/>
                  </a:lnTo>
                  <a:lnTo>
                    <a:pt x="56870" y="29641"/>
                  </a:lnTo>
                  <a:close/>
                </a:path>
                <a:path w="455929" h="857250">
                  <a:moveTo>
                    <a:pt x="189788" y="295948"/>
                  </a:moveTo>
                  <a:lnTo>
                    <a:pt x="188036" y="284632"/>
                  </a:lnTo>
                  <a:lnTo>
                    <a:pt x="182778" y="266268"/>
                  </a:lnTo>
                  <a:lnTo>
                    <a:pt x="166166" y="266268"/>
                  </a:lnTo>
                  <a:lnTo>
                    <a:pt x="166166" y="282917"/>
                  </a:lnTo>
                  <a:lnTo>
                    <a:pt x="132918" y="291261"/>
                  </a:lnTo>
                  <a:lnTo>
                    <a:pt x="149567" y="324523"/>
                  </a:lnTo>
                  <a:lnTo>
                    <a:pt x="159131" y="322643"/>
                  </a:lnTo>
                  <a:lnTo>
                    <a:pt x="165773" y="321157"/>
                  </a:lnTo>
                  <a:lnTo>
                    <a:pt x="172618" y="319278"/>
                  </a:lnTo>
                  <a:lnTo>
                    <a:pt x="182778" y="316217"/>
                  </a:lnTo>
                  <a:lnTo>
                    <a:pt x="188036" y="304914"/>
                  </a:lnTo>
                  <a:lnTo>
                    <a:pt x="189788" y="295948"/>
                  </a:lnTo>
                  <a:close/>
                </a:path>
                <a:path w="455929" h="857250">
                  <a:moveTo>
                    <a:pt x="322745" y="562229"/>
                  </a:moveTo>
                  <a:lnTo>
                    <a:pt x="320992" y="550913"/>
                  </a:lnTo>
                  <a:lnTo>
                    <a:pt x="315734" y="532587"/>
                  </a:lnTo>
                  <a:lnTo>
                    <a:pt x="299085" y="532587"/>
                  </a:lnTo>
                  <a:lnTo>
                    <a:pt x="299085" y="549236"/>
                  </a:lnTo>
                  <a:lnTo>
                    <a:pt x="265887" y="557530"/>
                  </a:lnTo>
                  <a:lnTo>
                    <a:pt x="282486" y="590829"/>
                  </a:lnTo>
                  <a:lnTo>
                    <a:pt x="292074" y="588962"/>
                  </a:lnTo>
                  <a:lnTo>
                    <a:pt x="298729" y="587476"/>
                  </a:lnTo>
                  <a:lnTo>
                    <a:pt x="305587" y="585584"/>
                  </a:lnTo>
                  <a:lnTo>
                    <a:pt x="315734" y="582536"/>
                  </a:lnTo>
                  <a:lnTo>
                    <a:pt x="320992" y="571207"/>
                  </a:lnTo>
                  <a:lnTo>
                    <a:pt x="322745" y="562229"/>
                  </a:lnTo>
                  <a:close/>
                </a:path>
                <a:path w="455929" h="857250">
                  <a:moveTo>
                    <a:pt x="455676" y="828535"/>
                  </a:moveTo>
                  <a:lnTo>
                    <a:pt x="453910" y="817232"/>
                  </a:lnTo>
                  <a:lnTo>
                    <a:pt x="448652" y="798893"/>
                  </a:lnTo>
                  <a:lnTo>
                    <a:pt x="432054" y="798893"/>
                  </a:lnTo>
                  <a:lnTo>
                    <a:pt x="432054" y="815543"/>
                  </a:lnTo>
                  <a:lnTo>
                    <a:pt x="398805" y="823849"/>
                  </a:lnTo>
                  <a:lnTo>
                    <a:pt x="415455" y="857148"/>
                  </a:lnTo>
                  <a:lnTo>
                    <a:pt x="425018" y="855243"/>
                  </a:lnTo>
                  <a:lnTo>
                    <a:pt x="431660" y="853744"/>
                  </a:lnTo>
                  <a:lnTo>
                    <a:pt x="438505" y="851852"/>
                  </a:lnTo>
                  <a:lnTo>
                    <a:pt x="448652" y="848804"/>
                  </a:lnTo>
                  <a:lnTo>
                    <a:pt x="453910" y="837501"/>
                  </a:lnTo>
                  <a:lnTo>
                    <a:pt x="455676" y="828535"/>
                  </a:lnTo>
                  <a:close/>
                </a:path>
              </a:pathLst>
            </a:custGeom>
            <a:solidFill>
              <a:srgbClr val="BC2E3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4208773" y="2387405"/>
              <a:ext cx="50165" cy="83820"/>
            </a:xfrm>
            <a:custGeom>
              <a:avLst/>
              <a:gdLst/>
              <a:ahLst/>
              <a:cxnLst/>
              <a:rect l="l" t="t" r="r" b="b"/>
              <a:pathLst>
                <a:path w="50164" h="83819">
                  <a:moveTo>
                    <a:pt x="16602" y="83252"/>
                  </a:moveTo>
                  <a:lnTo>
                    <a:pt x="0" y="83252"/>
                  </a:lnTo>
                  <a:lnTo>
                    <a:pt x="7046" y="61784"/>
                  </a:lnTo>
                  <a:lnTo>
                    <a:pt x="14652" y="40821"/>
                  </a:lnTo>
                  <a:lnTo>
                    <a:pt x="23233" y="20260"/>
                  </a:lnTo>
                  <a:lnTo>
                    <a:pt x="33205" y="0"/>
                  </a:lnTo>
                  <a:lnTo>
                    <a:pt x="49856" y="24999"/>
                  </a:lnTo>
                  <a:lnTo>
                    <a:pt x="33205" y="24999"/>
                  </a:lnTo>
                  <a:lnTo>
                    <a:pt x="33205" y="41650"/>
                  </a:lnTo>
                  <a:lnTo>
                    <a:pt x="49856" y="49951"/>
                  </a:lnTo>
                  <a:lnTo>
                    <a:pt x="41554" y="66602"/>
                  </a:lnTo>
                  <a:lnTo>
                    <a:pt x="16602" y="66602"/>
                  </a:lnTo>
                  <a:lnTo>
                    <a:pt x="16602" y="83252"/>
                  </a:lnTo>
                  <a:close/>
                </a:path>
              </a:pathLst>
            </a:custGeom>
            <a:solidFill>
              <a:srgbClr val="C764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7033031" y="3452612"/>
              <a:ext cx="42545" cy="83820"/>
            </a:xfrm>
            <a:custGeom>
              <a:avLst/>
              <a:gdLst/>
              <a:ahLst/>
              <a:cxnLst/>
              <a:rect l="l" t="t" r="r" b="b"/>
              <a:pathLst>
                <a:path w="42545" h="83820">
                  <a:moveTo>
                    <a:pt x="42169" y="83205"/>
                  </a:moveTo>
                  <a:lnTo>
                    <a:pt x="2399" y="56625"/>
                  </a:lnTo>
                  <a:lnTo>
                    <a:pt x="0" y="38382"/>
                  </a:lnTo>
                  <a:lnTo>
                    <a:pt x="6" y="19674"/>
                  </a:lnTo>
                  <a:lnTo>
                    <a:pt x="662" y="0"/>
                  </a:lnTo>
                  <a:lnTo>
                    <a:pt x="15057" y="19394"/>
                  </a:lnTo>
                  <a:lnTo>
                    <a:pt x="26049" y="39151"/>
                  </a:lnTo>
                  <a:lnTo>
                    <a:pt x="34724" y="60133"/>
                  </a:lnTo>
                  <a:lnTo>
                    <a:pt x="42169" y="83205"/>
                  </a:lnTo>
                  <a:close/>
                </a:path>
              </a:pathLst>
            </a:custGeom>
            <a:solidFill>
              <a:srgbClr val="C2484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3710258" y="3386057"/>
              <a:ext cx="42545" cy="83820"/>
            </a:xfrm>
            <a:custGeom>
              <a:avLst/>
              <a:gdLst/>
              <a:ahLst/>
              <a:cxnLst/>
              <a:rect l="l" t="t" r="r" b="b"/>
              <a:pathLst>
                <a:path w="42545" h="83820">
                  <a:moveTo>
                    <a:pt x="24904" y="83205"/>
                  </a:moveTo>
                  <a:lnTo>
                    <a:pt x="0" y="83205"/>
                  </a:lnTo>
                  <a:lnTo>
                    <a:pt x="7046" y="61737"/>
                  </a:lnTo>
                  <a:lnTo>
                    <a:pt x="14652" y="40779"/>
                  </a:lnTo>
                  <a:lnTo>
                    <a:pt x="23233" y="20233"/>
                  </a:lnTo>
                  <a:lnTo>
                    <a:pt x="33205" y="0"/>
                  </a:lnTo>
                  <a:lnTo>
                    <a:pt x="41554" y="0"/>
                  </a:lnTo>
                  <a:lnTo>
                    <a:pt x="42448" y="32296"/>
                  </a:lnTo>
                  <a:lnTo>
                    <a:pt x="41012" y="51728"/>
                  </a:lnTo>
                  <a:lnTo>
                    <a:pt x="35684" y="66098"/>
                  </a:lnTo>
                  <a:lnTo>
                    <a:pt x="24904" y="83205"/>
                  </a:lnTo>
                  <a:close/>
                </a:path>
              </a:pathLst>
            </a:custGeom>
            <a:solidFill>
              <a:srgbClr val="CB6A7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6568376" y="3968597"/>
              <a:ext cx="307975" cy="615950"/>
            </a:xfrm>
            <a:custGeom>
              <a:avLst/>
              <a:gdLst/>
              <a:ahLst/>
              <a:cxnLst/>
              <a:rect l="l" t="t" r="r" b="b"/>
              <a:pathLst>
                <a:path w="307975" h="615950">
                  <a:moveTo>
                    <a:pt x="41554" y="532574"/>
                  </a:moveTo>
                  <a:lnTo>
                    <a:pt x="16649" y="532574"/>
                  </a:lnTo>
                  <a:lnTo>
                    <a:pt x="11137" y="544398"/>
                  </a:lnTo>
                  <a:lnTo>
                    <a:pt x="7556" y="557009"/>
                  </a:lnTo>
                  <a:lnTo>
                    <a:pt x="4368" y="578205"/>
                  </a:lnTo>
                  <a:lnTo>
                    <a:pt x="0" y="615784"/>
                  </a:lnTo>
                  <a:lnTo>
                    <a:pt x="14427" y="596392"/>
                  </a:lnTo>
                  <a:lnTo>
                    <a:pt x="25425" y="576630"/>
                  </a:lnTo>
                  <a:lnTo>
                    <a:pt x="34112" y="555650"/>
                  </a:lnTo>
                  <a:lnTo>
                    <a:pt x="41554" y="532574"/>
                  </a:lnTo>
                  <a:close/>
                </a:path>
                <a:path w="307975" h="615950">
                  <a:moveTo>
                    <a:pt x="174472" y="266268"/>
                  </a:moveTo>
                  <a:lnTo>
                    <a:pt x="149567" y="266268"/>
                  </a:lnTo>
                  <a:lnTo>
                    <a:pt x="144056" y="278117"/>
                  </a:lnTo>
                  <a:lnTo>
                    <a:pt x="140487" y="290728"/>
                  </a:lnTo>
                  <a:lnTo>
                    <a:pt x="137312" y="311937"/>
                  </a:lnTo>
                  <a:lnTo>
                    <a:pt x="132969" y="349516"/>
                  </a:lnTo>
                  <a:lnTo>
                    <a:pt x="147358" y="330098"/>
                  </a:lnTo>
                  <a:lnTo>
                    <a:pt x="158356" y="310337"/>
                  </a:lnTo>
                  <a:lnTo>
                    <a:pt x="167030" y="289356"/>
                  </a:lnTo>
                  <a:lnTo>
                    <a:pt x="174472" y="266268"/>
                  </a:lnTo>
                  <a:close/>
                </a:path>
                <a:path w="307975" h="615950">
                  <a:moveTo>
                    <a:pt x="307441" y="0"/>
                  </a:moveTo>
                  <a:lnTo>
                    <a:pt x="282486" y="0"/>
                  </a:lnTo>
                  <a:lnTo>
                    <a:pt x="276974" y="11823"/>
                  </a:lnTo>
                  <a:lnTo>
                    <a:pt x="273405" y="24422"/>
                  </a:lnTo>
                  <a:lnTo>
                    <a:pt x="270230" y="45618"/>
                  </a:lnTo>
                  <a:lnTo>
                    <a:pt x="265887" y="83197"/>
                  </a:lnTo>
                  <a:lnTo>
                    <a:pt x="280314" y="63804"/>
                  </a:lnTo>
                  <a:lnTo>
                    <a:pt x="291312" y="44056"/>
                  </a:lnTo>
                  <a:lnTo>
                    <a:pt x="299999" y="23063"/>
                  </a:lnTo>
                  <a:lnTo>
                    <a:pt x="307441" y="0"/>
                  </a:lnTo>
                  <a:close/>
                </a:path>
              </a:pathLst>
            </a:custGeom>
            <a:solidFill>
              <a:srgbClr val="C1505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6992138" y="3627371"/>
              <a:ext cx="41910" cy="92075"/>
            </a:xfrm>
            <a:custGeom>
              <a:avLst/>
              <a:gdLst/>
              <a:ahLst/>
              <a:cxnLst/>
              <a:rect l="l" t="t" r="r" b="b"/>
              <a:pathLst>
                <a:path w="41909" h="92075">
                  <a:moveTo>
                    <a:pt x="8301" y="91554"/>
                  </a:moveTo>
                  <a:lnTo>
                    <a:pt x="0" y="58253"/>
                  </a:lnTo>
                  <a:lnTo>
                    <a:pt x="24904" y="49951"/>
                  </a:lnTo>
                  <a:lnTo>
                    <a:pt x="24904" y="0"/>
                  </a:lnTo>
                  <a:lnTo>
                    <a:pt x="41554" y="0"/>
                  </a:lnTo>
                  <a:lnTo>
                    <a:pt x="38492" y="26301"/>
                  </a:lnTo>
                  <a:lnTo>
                    <a:pt x="33372" y="49319"/>
                  </a:lnTo>
                  <a:lnTo>
                    <a:pt x="24030" y="70566"/>
                  </a:lnTo>
                  <a:lnTo>
                    <a:pt x="8301" y="91554"/>
                  </a:lnTo>
                  <a:close/>
                </a:path>
              </a:pathLst>
            </a:custGeom>
            <a:solidFill>
              <a:srgbClr val="BF484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6493623" y="4650976"/>
              <a:ext cx="41910" cy="83820"/>
            </a:xfrm>
            <a:custGeom>
              <a:avLst/>
              <a:gdLst/>
              <a:ahLst/>
              <a:cxnLst/>
              <a:rect l="l" t="t" r="r" b="b"/>
              <a:pathLst>
                <a:path w="41909" h="83820">
                  <a:moveTo>
                    <a:pt x="0" y="83205"/>
                  </a:moveTo>
                  <a:lnTo>
                    <a:pt x="8301" y="16602"/>
                  </a:lnTo>
                  <a:lnTo>
                    <a:pt x="24904" y="16602"/>
                  </a:lnTo>
                  <a:lnTo>
                    <a:pt x="24904" y="0"/>
                  </a:lnTo>
                  <a:lnTo>
                    <a:pt x="41554" y="0"/>
                  </a:lnTo>
                  <a:lnTo>
                    <a:pt x="34089" y="23071"/>
                  </a:lnTo>
                  <a:lnTo>
                    <a:pt x="25411" y="44053"/>
                  </a:lnTo>
                  <a:lnTo>
                    <a:pt x="14416" y="63810"/>
                  </a:lnTo>
                  <a:lnTo>
                    <a:pt x="0" y="83205"/>
                  </a:lnTo>
                  <a:close/>
                </a:path>
              </a:pathLst>
            </a:custGeom>
            <a:solidFill>
              <a:srgbClr val="C1535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6626541" y="4384662"/>
              <a:ext cx="41910" cy="83820"/>
            </a:xfrm>
            <a:custGeom>
              <a:avLst/>
              <a:gdLst/>
              <a:ahLst/>
              <a:cxnLst/>
              <a:rect l="l" t="t" r="r" b="b"/>
              <a:pathLst>
                <a:path w="41909" h="83820">
                  <a:moveTo>
                    <a:pt x="0" y="83205"/>
                  </a:moveTo>
                  <a:lnTo>
                    <a:pt x="8349" y="16650"/>
                  </a:lnTo>
                  <a:lnTo>
                    <a:pt x="24952" y="16650"/>
                  </a:lnTo>
                  <a:lnTo>
                    <a:pt x="24952" y="0"/>
                  </a:lnTo>
                  <a:lnTo>
                    <a:pt x="41554" y="0"/>
                  </a:lnTo>
                  <a:lnTo>
                    <a:pt x="34109" y="23071"/>
                  </a:lnTo>
                  <a:lnTo>
                    <a:pt x="25429" y="44053"/>
                  </a:lnTo>
                  <a:lnTo>
                    <a:pt x="14423" y="63810"/>
                  </a:lnTo>
                  <a:lnTo>
                    <a:pt x="0" y="83205"/>
                  </a:lnTo>
                  <a:close/>
                </a:path>
              </a:pathLst>
            </a:custGeom>
            <a:solidFill>
              <a:srgbClr val="C1535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6759498" y="3852087"/>
              <a:ext cx="174625" cy="349885"/>
            </a:xfrm>
            <a:custGeom>
              <a:avLst/>
              <a:gdLst/>
              <a:ahLst/>
              <a:cxnLst/>
              <a:rect l="l" t="t" r="r" b="b"/>
              <a:pathLst>
                <a:path w="174625" h="349885">
                  <a:moveTo>
                    <a:pt x="41554" y="266268"/>
                  </a:moveTo>
                  <a:lnTo>
                    <a:pt x="24904" y="266268"/>
                  </a:lnTo>
                  <a:lnTo>
                    <a:pt x="24904" y="282917"/>
                  </a:lnTo>
                  <a:lnTo>
                    <a:pt x="8305" y="282917"/>
                  </a:lnTo>
                  <a:lnTo>
                    <a:pt x="0" y="349516"/>
                  </a:lnTo>
                  <a:lnTo>
                    <a:pt x="14401" y="330111"/>
                  </a:lnTo>
                  <a:lnTo>
                    <a:pt x="25400" y="310349"/>
                  </a:lnTo>
                  <a:lnTo>
                    <a:pt x="34086" y="289356"/>
                  </a:lnTo>
                  <a:lnTo>
                    <a:pt x="41554" y="266268"/>
                  </a:lnTo>
                  <a:close/>
                </a:path>
                <a:path w="174625" h="349885">
                  <a:moveTo>
                    <a:pt x="174472" y="0"/>
                  </a:moveTo>
                  <a:lnTo>
                    <a:pt x="157873" y="0"/>
                  </a:lnTo>
                  <a:lnTo>
                    <a:pt x="157873" y="16598"/>
                  </a:lnTo>
                  <a:lnTo>
                    <a:pt x="141224" y="16598"/>
                  </a:lnTo>
                  <a:lnTo>
                    <a:pt x="132918" y="83210"/>
                  </a:lnTo>
                  <a:lnTo>
                    <a:pt x="147345" y="63817"/>
                  </a:lnTo>
                  <a:lnTo>
                    <a:pt x="158356" y="44056"/>
                  </a:lnTo>
                  <a:lnTo>
                    <a:pt x="167030" y="23075"/>
                  </a:lnTo>
                  <a:lnTo>
                    <a:pt x="174472" y="0"/>
                  </a:lnTo>
                  <a:close/>
                </a:path>
              </a:pathLst>
            </a:custGeom>
            <a:solidFill>
              <a:srgbClr val="C1535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3801618" y="3810444"/>
              <a:ext cx="448945" cy="882650"/>
            </a:xfrm>
            <a:custGeom>
              <a:avLst/>
              <a:gdLst/>
              <a:ahLst/>
              <a:cxnLst/>
              <a:rect l="l" t="t" r="r" b="b"/>
              <a:pathLst>
                <a:path w="448945" h="882650">
                  <a:moveTo>
                    <a:pt x="49860" y="66598"/>
                  </a:moveTo>
                  <a:lnTo>
                    <a:pt x="33248" y="58242"/>
                  </a:lnTo>
                  <a:lnTo>
                    <a:pt x="28054" y="28625"/>
                  </a:lnTo>
                  <a:lnTo>
                    <a:pt x="24955" y="0"/>
                  </a:lnTo>
                  <a:lnTo>
                    <a:pt x="0" y="0"/>
                  </a:lnTo>
                  <a:lnTo>
                    <a:pt x="33248" y="83248"/>
                  </a:lnTo>
                  <a:lnTo>
                    <a:pt x="49860" y="66598"/>
                  </a:lnTo>
                  <a:close/>
                </a:path>
                <a:path w="448945" h="882650">
                  <a:moveTo>
                    <a:pt x="182816" y="332905"/>
                  </a:moveTo>
                  <a:lnTo>
                    <a:pt x="166166" y="324561"/>
                  </a:lnTo>
                  <a:lnTo>
                    <a:pt x="161023" y="294932"/>
                  </a:lnTo>
                  <a:lnTo>
                    <a:pt x="157873" y="266306"/>
                  </a:lnTo>
                  <a:lnTo>
                    <a:pt x="132969" y="266306"/>
                  </a:lnTo>
                  <a:lnTo>
                    <a:pt x="166166" y="349516"/>
                  </a:lnTo>
                  <a:lnTo>
                    <a:pt x="182816" y="332905"/>
                  </a:lnTo>
                  <a:close/>
                </a:path>
                <a:path w="448945" h="882650">
                  <a:moveTo>
                    <a:pt x="315734" y="599173"/>
                  </a:moveTo>
                  <a:lnTo>
                    <a:pt x="299135" y="590880"/>
                  </a:lnTo>
                  <a:lnTo>
                    <a:pt x="293941" y="561200"/>
                  </a:lnTo>
                  <a:lnTo>
                    <a:pt x="290830" y="532625"/>
                  </a:lnTo>
                  <a:lnTo>
                    <a:pt x="265887" y="532625"/>
                  </a:lnTo>
                  <a:lnTo>
                    <a:pt x="299135" y="615823"/>
                  </a:lnTo>
                  <a:lnTo>
                    <a:pt x="315734" y="599173"/>
                  </a:lnTo>
                  <a:close/>
                </a:path>
                <a:path w="448945" h="882650">
                  <a:moveTo>
                    <a:pt x="448703" y="865492"/>
                  </a:moveTo>
                  <a:lnTo>
                    <a:pt x="432054" y="857135"/>
                  </a:lnTo>
                  <a:lnTo>
                    <a:pt x="426859" y="827519"/>
                  </a:lnTo>
                  <a:lnTo>
                    <a:pt x="423748" y="798893"/>
                  </a:lnTo>
                  <a:lnTo>
                    <a:pt x="398843" y="798893"/>
                  </a:lnTo>
                  <a:lnTo>
                    <a:pt x="432054" y="882142"/>
                  </a:lnTo>
                  <a:lnTo>
                    <a:pt x="448703" y="865492"/>
                  </a:lnTo>
                  <a:close/>
                </a:path>
              </a:pathLst>
            </a:custGeom>
            <a:solidFill>
              <a:srgbClr val="BE4D5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6534899" y="3785488"/>
              <a:ext cx="432434" cy="865505"/>
            </a:xfrm>
            <a:custGeom>
              <a:avLst/>
              <a:gdLst/>
              <a:ahLst/>
              <a:cxnLst/>
              <a:rect l="l" t="t" r="r" b="b"/>
              <a:pathLst>
                <a:path w="432434" h="865504">
                  <a:moveTo>
                    <a:pt x="33477" y="798893"/>
                  </a:moveTo>
                  <a:lnTo>
                    <a:pt x="8572" y="798893"/>
                  </a:lnTo>
                  <a:lnTo>
                    <a:pt x="266" y="807237"/>
                  </a:lnTo>
                  <a:lnTo>
                    <a:pt x="0" y="836371"/>
                  </a:lnTo>
                  <a:lnTo>
                    <a:pt x="63" y="850925"/>
                  </a:lnTo>
                  <a:lnTo>
                    <a:pt x="266" y="865492"/>
                  </a:lnTo>
                  <a:lnTo>
                    <a:pt x="11315" y="853909"/>
                  </a:lnTo>
                  <a:lnTo>
                    <a:pt x="18453" y="843102"/>
                  </a:lnTo>
                  <a:lnTo>
                    <a:pt x="24803" y="826846"/>
                  </a:lnTo>
                  <a:lnTo>
                    <a:pt x="33477" y="798893"/>
                  </a:lnTo>
                  <a:close/>
                </a:path>
                <a:path w="432434" h="865504">
                  <a:moveTo>
                    <a:pt x="166446" y="532625"/>
                  </a:moveTo>
                  <a:lnTo>
                    <a:pt x="141490" y="532625"/>
                  </a:lnTo>
                  <a:lnTo>
                    <a:pt x="133184" y="540931"/>
                  </a:lnTo>
                  <a:lnTo>
                    <a:pt x="132943" y="570052"/>
                  </a:lnTo>
                  <a:lnTo>
                    <a:pt x="133184" y="599186"/>
                  </a:lnTo>
                  <a:lnTo>
                    <a:pt x="144233" y="587590"/>
                  </a:lnTo>
                  <a:lnTo>
                    <a:pt x="151371" y="576795"/>
                  </a:lnTo>
                  <a:lnTo>
                    <a:pt x="157734" y="560552"/>
                  </a:lnTo>
                  <a:lnTo>
                    <a:pt x="166446" y="532625"/>
                  </a:lnTo>
                  <a:close/>
                </a:path>
                <a:path w="432434" h="865504">
                  <a:moveTo>
                    <a:pt x="299364" y="266306"/>
                  </a:moveTo>
                  <a:lnTo>
                    <a:pt x="274459" y="266306"/>
                  </a:lnTo>
                  <a:lnTo>
                    <a:pt x="266153" y="274612"/>
                  </a:lnTo>
                  <a:lnTo>
                    <a:pt x="265938" y="289179"/>
                  </a:lnTo>
                  <a:lnTo>
                    <a:pt x="265874" y="303745"/>
                  </a:lnTo>
                  <a:lnTo>
                    <a:pt x="265938" y="318300"/>
                  </a:lnTo>
                  <a:lnTo>
                    <a:pt x="266153" y="332867"/>
                  </a:lnTo>
                  <a:lnTo>
                    <a:pt x="277164" y="321310"/>
                  </a:lnTo>
                  <a:lnTo>
                    <a:pt x="284302" y="310515"/>
                  </a:lnTo>
                  <a:lnTo>
                    <a:pt x="290664" y="294271"/>
                  </a:lnTo>
                  <a:lnTo>
                    <a:pt x="299364" y="266306"/>
                  </a:lnTo>
                  <a:close/>
                </a:path>
                <a:path w="432434" h="865504">
                  <a:moveTo>
                    <a:pt x="432333" y="0"/>
                  </a:moveTo>
                  <a:lnTo>
                    <a:pt x="407377" y="0"/>
                  </a:lnTo>
                  <a:lnTo>
                    <a:pt x="399072" y="8343"/>
                  </a:lnTo>
                  <a:lnTo>
                    <a:pt x="398830" y="37477"/>
                  </a:lnTo>
                  <a:lnTo>
                    <a:pt x="399072" y="66598"/>
                  </a:lnTo>
                  <a:lnTo>
                    <a:pt x="410121" y="55016"/>
                  </a:lnTo>
                  <a:lnTo>
                    <a:pt x="417258" y="44208"/>
                  </a:lnTo>
                  <a:lnTo>
                    <a:pt x="423621" y="27952"/>
                  </a:lnTo>
                  <a:lnTo>
                    <a:pt x="432333" y="0"/>
                  </a:lnTo>
                  <a:close/>
                </a:path>
              </a:pathLst>
            </a:custGeom>
            <a:solidFill>
              <a:srgbClr val="BE4E5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6560070" y="2503918"/>
              <a:ext cx="432434" cy="882650"/>
            </a:xfrm>
            <a:custGeom>
              <a:avLst/>
              <a:gdLst/>
              <a:ahLst/>
              <a:cxnLst/>
              <a:rect l="l" t="t" r="r" b="b"/>
              <a:pathLst>
                <a:path w="432434" h="882650">
                  <a:moveTo>
                    <a:pt x="33261" y="66598"/>
                  </a:moveTo>
                  <a:lnTo>
                    <a:pt x="29349" y="47371"/>
                  </a:lnTo>
                  <a:lnTo>
                    <a:pt x="22161" y="30810"/>
                  </a:lnTo>
                  <a:lnTo>
                    <a:pt x="12217" y="15494"/>
                  </a:lnTo>
                  <a:lnTo>
                    <a:pt x="0" y="0"/>
                  </a:lnTo>
                  <a:lnTo>
                    <a:pt x="1066" y="22479"/>
                  </a:lnTo>
                  <a:lnTo>
                    <a:pt x="4216" y="42506"/>
                  </a:lnTo>
                  <a:lnTo>
                    <a:pt x="9410" y="62090"/>
                  </a:lnTo>
                  <a:lnTo>
                    <a:pt x="16611" y="83248"/>
                  </a:lnTo>
                  <a:lnTo>
                    <a:pt x="33261" y="66598"/>
                  </a:lnTo>
                  <a:close/>
                </a:path>
                <a:path w="432434" h="882650">
                  <a:moveTo>
                    <a:pt x="166179" y="332867"/>
                  </a:moveTo>
                  <a:lnTo>
                    <a:pt x="162267" y="313664"/>
                  </a:lnTo>
                  <a:lnTo>
                    <a:pt x="155079" y="297103"/>
                  </a:lnTo>
                  <a:lnTo>
                    <a:pt x="145148" y="281787"/>
                  </a:lnTo>
                  <a:lnTo>
                    <a:pt x="132969" y="266306"/>
                  </a:lnTo>
                  <a:lnTo>
                    <a:pt x="134035" y="288785"/>
                  </a:lnTo>
                  <a:lnTo>
                    <a:pt x="137172" y="308813"/>
                  </a:lnTo>
                  <a:lnTo>
                    <a:pt x="142367" y="328383"/>
                  </a:lnTo>
                  <a:lnTo>
                    <a:pt x="149580" y="349516"/>
                  </a:lnTo>
                  <a:lnTo>
                    <a:pt x="166179" y="332867"/>
                  </a:lnTo>
                  <a:close/>
                </a:path>
                <a:path w="432434" h="882650">
                  <a:moveTo>
                    <a:pt x="299148" y="599186"/>
                  </a:moveTo>
                  <a:lnTo>
                    <a:pt x="295224" y="579958"/>
                  </a:lnTo>
                  <a:lnTo>
                    <a:pt x="288048" y="563397"/>
                  </a:lnTo>
                  <a:lnTo>
                    <a:pt x="278091" y="548093"/>
                  </a:lnTo>
                  <a:lnTo>
                    <a:pt x="265887" y="532625"/>
                  </a:lnTo>
                  <a:lnTo>
                    <a:pt x="266954" y="555104"/>
                  </a:lnTo>
                  <a:lnTo>
                    <a:pt x="270090" y="575119"/>
                  </a:lnTo>
                  <a:lnTo>
                    <a:pt x="275285" y="594702"/>
                  </a:lnTo>
                  <a:lnTo>
                    <a:pt x="282498" y="615835"/>
                  </a:lnTo>
                  <a:lnTo>
                    <a:pt x="299148" y="599186"/>
                  </a:lnTo>
                  <a:close/>
                </a:path>
                <a:path w="432434" h="882650">
                  <a:moveTo>
                    <a:pt x="432066" y="865492"/>
                  </a:moveTo>
                  <a:lnTo>
                    <a:pt x="428142" y="846264"/>
                  </a:lnTo>
                  <a:lnTo>
                    <a:pt x="420966" y="829703"/>
                  </a:lnTo>
                  <a:lnTo>
                    <a:pt x="411010" y="814387"/>
                  </a:lnTo>
                  <a:lnTo>
                    <a:pt x="398805" y="798893"/>
                  </a:lnTo>
                  <a:lnTo>
                    <a:pt x="399872" y="821372"/>
                  </a:lnTo>
                  <a:lnTo>
                    <a:pt x="403021" y="841400"/>
                  </a:lnTo>
                  <a:lnTo>
                    <a:pt x="408228" y="860983"/>
                  </a:lnTo>
                  <a:lnTo>
                    <a:pt x="415455" y="882142"/>
                  </a:lnTo>
                  <a:lnTo>
                    <a:pt x="432066" y="865492"/>
                  </a:lnTo>
                  <a:close/>
                </a:path>
              </a:pathLst>
            </a:custGeom>
            <a:solidFill>
              <a:srgbClr val="C14A5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6526876" y="2470657"/>
              <a:ext cx="33655" cy="50165"/>
            </a:xfrm>
            <a:custGeom>
              <a:avLst/>
              <a:gdLst/>
              <a:ahLst/>
              <a:cxnLst/>
              <a:rect l="l" t="t" r="r" b="b"/>
              <a:pathLst>
                <a:path w="33654" h="50164">
                  <a:moveTo>
                    <a:pt x="33205" y="49904"/>
                  </a:moveTo>
                  <a:lnTo>
                    <a:pt x="0" y="41602"/>
                  </a:lnTo>
                  <a:lnTo>
                    <a:pt x="8301" y="0"/>
                  </a:lnTo>
                  <a:lnTo>
                    <a:pt x="24904" y="0"/>
                  </a:lnTo>
                  <a:lnTo>
                    <a:pt x="33205" y="49904"/>
                  </a:lnTo>
                  <a:close/>
                </a:path>
              </a:pathLst>
            </a:custGeom>
            <a:solidFill>
              <a:srgbClr val="B9384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5" name="object 25" descr=""/>
          <p:cNvSpPr/>
          <p:nvPr/>
        </p:nvSpPr>
        <p:spPr>
          <a:xfrm>
            <a:off x="612981" y="1134095"/>
            <a:ext cx="9543415" cy="16510"/>
          </a:xfrm>
          <a:custGeom>
            <a:avLst/>
            <a:gdLst/>
            <a:ahLst/>
            <a:cxnLst/>
            <a:rect l="l" t="t" r="r" b="b"/>
            <a:pathLst>
              <a:path w="9543415" h="16509">
                <a:moveTo>
                  <a:pt x="9542892" y="16284"/>
                </a:moveTo>
                <a:lnTo>
                  <a:pt x="0" y="16284"/>
                </a:lnTo>
                <a:lnTo>
                  <a:pt x="0" y="0"/>
                </a:lnTo>
                <a:lnTo>
                  <a:pt x="9542892" y="0"/>
                </a:lnTo>
                <a:lnTo>
                  <a:pt x="954289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 txBox="1">
            <a:spLocks noGrp="1"/>
          </p:cNvSpPr>
          <p:nvPr>
            <p:ph type="title"/>
          </p:nvPr>
        </p:nvSpPr>
        <p:spPr>
          <a:xfrm>
            <a:off x="600281" y="616566"/>
            <a:ext cx="3714115" cy="4362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Go-to-Market</a:t>
            </a:r>
            <a:r>
              <a:rPr dirty="0" spc="210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Approach</a:t>
            </a:r>
          </a:p>
        </p:txBody>
      </p:sp>
      <p:pic>
        <p:nvPicPr>
          <p:cNvPr id="27" name="object 27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28" name="object 28" descr=""/>
          <p:cNvSpPr txBox="1"/>
          <p:nvPr/>
        </p:nvSpPr>
        <p:spPr>
          <a:xfrm>
            <a:off x="2944656" y="1365667"/>
            <a:ext cx="4874260" cy="47498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ctr">
              <a:lnSpc>
                <a:spcPts val="1175"/>
              </a:lnSpc>
              <a:spcBef>
                <a:spcPts val="125"/>
              </a:spcBef>
            </a:pPr>
            <a:r>
              <a:rPr dirty="0" sz="1000" spc="20" b="1">
                <a:solidFill>
                  <a:srgbClr val="F16629"/>
                </a:solidFill>
                <a:latin typeface="Times New Roman"/>
                <a:cs typeface="Times New Roman"/>
              </a:rPr>
              <a:t>Geographic</a:t>
            </a:r>
            <a:r>
              <a:rPr dirty="0" sz="1000" spc="35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-20" b="1">
                <a:solidFill>
                  <a:srgbClr val="F16629"/>
                </a:solidFill>
                <a:latin typeface="Times New Roman"/>
                <a:cs typeface="Times New Roman"/>
              </a:rPr>
              <a:t>Focus</a:t>
            </a:r>
            <a:endParaRPr sz="1000">
              <a:latin typeface="Times New Roman"/>
              <a:cs typeface="Times New Roman"/>
            </a:endParaRPr>
          </a:p>
          <a:p>
            <a:pPr algn="ctr" marL="12065" marR="5080">
              <a:lnSpc>
                <a:spcPts val="1150"/>
              </a:lnSpc>
              <a:spcBef>
                <a:spcPts val="55"/>
              </a:spcBef>
            </a:pPr>
            <a:r>
              <a:rPr dirty="0" sz="1000" spc="20">
                <a:latin typeface="Times New Roman"/>
                <a:cs typeface="Times New Roman"/>
              </a:rPr>
              <a:t>Zamboanga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City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as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our</a:t>
            </a:r>
            <a:r>
              <a:rPr dirty="0" sz="1000" spc="21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pilot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area.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45">
                <a:latin typeface="Times New Roman"/>
                <a:cs typeface="Times New Roman"/>
              </a:rPr>
              <a:t>Expansion</a:t>
            </a:r>
            <a:r>
              <a:rPr dirty="0" sz="1000" spc="21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into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neighboring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Mindanao</a:t>
            </a:r>
            <a:r>
              <a:rPr dirty="0" sz="1000" spc="21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cities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-20">
                <a:latin typeface="Times New Roman"/>
                <a:cs typeface="Times New Roman"/>
              </a:rPr>
              <a:t>such </a:t>
            </a:r>
            <a:r>
              <a:rPr dirty="0" sz="1000" spc="10">
                <a:latin typeface="Times New Roman"/>
                <a:cs typeface="Times New Roman"/>
              </a:rPr>
              <a:t>as</a:t>
            </a:r>
            <a:r>
              <a:rPr dirty="0" sz="1000" spc="26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Pagadian,</a:t>
            </a:r>
            <a:r>
              <a:rPr dirty="0" sz="1000" spc="26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Dipolog,</a:t>
            </a:r>
            <a:r>
              <a:rPr dirty="0" sz="1000" spc="26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and</a:t>
            </a:r>
            <a:r>
              <a:rPr dirty="0" sz="1000" spc="26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Davao</a:t>
            </a:r>
            <a:r>
              <a:rPr dirty="0" sz="1000" spc="265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afterwards.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29" name="object 29" descr=""/>
          <p:cNvSpPr txBox="1"/>
          <p:nvPr/>
        </p:nvSpPr>
        <p:spPr>
          <a:xfrm>
            <a:off x="1124067" y="2261331"/>
            <a:ext cx="2120265" cy="1045210"/>
          </a:xfrm>
          <a:prstGeom prst="rect">
            <a:avLst/>
          </a:prstGeom>
        </p:spPr>
        <p:txBody>
          <a:bodyPr wrap="square" lIns="0" tIns="23495" rIns="0" bIns="0" rtlCol="0" vert="horz">
            <a:spAutoFit/>
          </a:bodyPr>
          <a:lstStyle/>
          <a:p>
            <a:pPr algn="r" marL="12700" marR="5080" indent="395605">
              <a:lnSpc>
                <a:spcPct val="94800"/>
              </a:lnSpc>
              <a:spcBef>
                <a:spcPts val="185"/>
              </a:spcBef>
            </a:pPr>
            <a:r>
              <a:rPr dirty="0" sz="1000" spc="10" b="1">
                <a:solidFill>
                  <a:srgbClr val="F16629"/>
                </a:solidFill>
                <a:latin typeface="Times New Roman"/>
                <a:cs typeface="Times New Roman"/>
              </a:rPr>
              <a:t>Digital</a:t>
            </a:r>
            <a:r>
              <a:rPr dirty="0" sz="1000" spc="36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10" b="1">
                <a:solidFill>
                  <a:srgbClr val="F16629"/>
                </a:solidFill>
                <a:latin typeface="Times New Roman"/>
                <a:cs typeface="Times New Roman"/>
              </a:rPr>
              <a:t>Marketing</a:t>
            </a:r>
            <a:r>
              <a:rPr dirty="0" sz="1000" spc="37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35" b="1">
                <a:solidFill>
                  <a:srgbClr val="F16629"/>
                </a:solidFill>
                <a:latin typeface="Times New Roman"/>
                <a:cs typeface="Times New Roman"/>
              </a:rPr>
              <a:t>Channels </a:t>
            </a:r>
            <a:r>
              <a:rPr dirty="0" sz="1000" spc="10">
                <a:latin typeface="Times New Roman"/>
                <a:cs typeface="Times New Roman"/>
              </a:rPr>
              <a:t>Facebook</a:t>
            </a:r>
            <a:r>
              <a:rPr dirty="0" sz="1000" spc="15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Ads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and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Instagram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-</a:t>
            </a:r>
            <a:r>
              <a:rPr dirty="0" sz="1000" spc="250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for </a:t>
            </a:r>
            <a:r>
              <a:rPr dirty="0" sz="1000" spc="20">
                <a:latin typeface="Times New Roman"/>
                <a:cs typeface="Times New Roman"/>
              </a:rPr>
              <a:t>reaching</a:t>
            </a:r>
            <a:r>
              <a:rPr dirty="0" sz="1000" spc="2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local</a:t>
            </a:r>
            <a:r>
              <a:rPr dirty="0" sz="1000" spc="28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construction</a:t>
            </a:r>
            <a:r>
              <a:rPr dirty="0" sz="1000" spc="285">
                <a:latin typeface="Times New Roman"/>
                <a:cs typeface="Times New Roman"/>
              </a:rPr>
              <a:t> </a:t>
            </a:r>
            <a:r>
              <a:rPr dirty="0" sz="1000" spc="-20">
                <a:latin typeface="Times New Roman"/>
                <a:cs typeface="Times New Roman"/>
              </a:rPr>
              <a:t>firms</a:t>
            </a:r>
            <a:r>
              <a:rPr dirty="0" sz="1000" spc="50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and</a:t>
            </a:r>
            <a:r>
              <a:rPr dirty="0" sz="1000" spc="175">
                <a:latin typeface="Times New Roman"/>
                <a:cs typeface="Times New Roman"/>
              </a:rPr>
              <a:t> </a:t>
            </a:r>
            <a:r>
              <a:rPr dirty="0" sz="1000" spc="45">
                <a:latin typeface="Times New Roman"/>
                <a:cs typeface="Times New Roman"/>
              </a:rPr>
              <a:t>professionals.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LinkedIn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-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to </a:t>
            </a:r>
            <a:r>
              <a:rPr dirty="0" sz="1000" spc="10">
                <a:latin typeface="Times New Roman"/>
                <a:cs typeface="Times New Roman"/>
              </a:rPr>
              <a:t>connect</a:t>
            </a:r>
            <a:r>
              <a:rPr dirty="0" sz="1000" spc="31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with</a:t>
            </a:r>
            <a:r>
              <a:rPr dirty="0" sz="1000" spc="31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project</a:t>
            </a:r>
            <a:r>
              <a:rPr dirty="0" sz="1000" spc="31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managers.</a:t>
            </a:r>
            <a:r>
              <a:rPr dirty="0" sz="1000" spc="310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SEO</a:t>
            </a:r>
            <a:endParaRPr sz="1000">
              <a:latin typeface="Times New Roman"/>
              <a:cs typeface="Times New Roman"/>
            </a:endParaRPr>
          </a:p>
          <a:p>
            <a:pPr algn="r" marR="5080">
              <a:lnSpc>
                <a:spcPts val="1065"/>
              </a:lnSpc>
            </a:pPr>
            <a:r>
              <a:rPr dirty="0" sz="1000">
                <a:latin typeface="Times New Roman"/>
                <a:cs typeface="Times New Roman"/>
              </a:rPr>
              <a:t>-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to</a:t>
            </a:r>
            <a:r>
              <a:rPr dirty="0" sz="1000" spc="229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make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our</a:t>
            </a:r>
            <a:r>
              <a:rPr dirty="0" sz="1000" spc="229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platform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easily</a:t>
            </a:r>
            <a:endParaRPr sz="1000">
              <a:latin typeface="Times New Roman"/>
              <a:cs typeface="Times New Roman"/>
            </a:endParaRPr>
          </a:p>
          <a:p>
            <a:pPr algn="r" marR="5080">
              <a:lnSpc>
                <a:spcPts val="1175"/>
              </a:lnSpc>
            </a:pPr>
            <a:r>
              <a:rPr dirty="0" sz="1000" spc="20">
                <a:latin typeface="Times New Roman"/>
                <a:cs typeface="Times New Roman"/>
              </a:rPr>
              <a:t>discoverable</a:t>
            </a:r>
            <a:r>
              <a:rPr dirty="0" sz="1000" spc="38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online.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30" name="object 30" descr=""/>
          <p:cNvSpPr txBox="1"/>
          <p:nvPr/>
        </p:nvSpPr>
        <p:spPr>
          <a:xfrm>
            <a:off x="1098494" y="3686251"/>
            <a:ext cx="2145665" cy="1045210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algn="r" marL="12700" marR="5080" indent="328295">
              <a:lnSpc>
                <a:spcPct val="94400"/>
              </a:lnSpc>
              <a:spcBef>
                <a:spcPts val="190"/>
              </a:spcBef>
            </a:pPr>
            <a:r>
              <a:rPr dirty="0" sz="1000" spc="45" b="1">
                <a:solidFill>
                  <a:srgbClr val="F16629"/>
                </a:solidFill>
                <a:latin typeface="Times New Roman"/>
                <a:cs typeface="Times New Roman"/>
              </a:rPr>
              <a:t>Physical</a:t>
            </a:r>
            <a:r>
              <a:rPr dirty="0" sz="100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10" b="1">
                <a:solidFill>
                  <a:srgbClr val="F16629"/>
                </a:solidFill>
                <a:latin typeface="Times New Roman"/>
                <a:cs typeface="Times New Roman"/>
              </a:rPr>
              <a:t>Marketing</a:t>
            </a:r>
            <a:r>
              <a:rPr dirty="0" sz="100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35" b="1">
                <a:solidFill>
                  <a:srgbClr val="F16629"/>
                </a:solidFill>
                <a:latin typeface="Times New Roman"/>
                <a:cs typeface="Times New Roman"/>
              </a:rPr>
              <a:t>Channels </a:t>
            </a:r>
            <a:r>
              <a:rPr dirty="0" sz="1000" spc="20">
                <a:latin typeface="Times New Roman"/>
                <a:cs typeface="Times New Roman"/>
              </a:rPr>
              <a:t>Flyers</a:t>
            </a:r>
            <a:r>
              <a:rPr dirty="0" sz="1000" spc="22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and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brochures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-</a:t>
            </a:r>
            <a:r>
              <a:rPr dirty="0" sz="1000" spc="22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distributed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in </a:t>
            </a:r>
            <a:r>
              <a:rPr dirty="0" sz="1000" spc="20">
                <a:latin typeface="Times New Roman"/>
                <a:cs typeface="Times New Roman"/>
              </a:rPr>
              <a:t>universities,</a:t>
            </a:r>
            <a:r>
              <a:rPr dirty="0" sz="1000" spc="40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construction</a:t>
            </a:r>
            <a:r>
              <a:rPr dirty="0" sz="1000" spc="405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supply </a:t>
            </a:r>
            <a:r>
              <a:rPr dirty="0" sz="1000" spc="20">
                <a:latin typeface="Times New Roman"/>
                <a:cs typeface="Times New Roman"/>
              </a:rPr>
              <a:t>stores,</a:t>
            </a:r>
            <a:r>
              <a:rPr dirty="0" sz="1000" spc="229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and</a:t>
            </a:r>
            <a:r>
              <a:rPr dirty="0" sz="1000" spc="229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local</a:t>
            </a:r>
            <a:r>
              <a:rPr dirty="0" sz="1000" spc="229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government</a:t>
            </a:r>
            <a:r>
              <a:rPr dirty="0" sz="1000" spc="229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offices.</a:t>
            </a:r>
            <a:endParaRPr sz="1000">
              <a:latin typeface="Times New Roman"/>
              <a:cs typeface="Times New Roman"/>
            </a:endParaRPr>
          </a:p>
          <a:p>
            <a:pPr algn="r" marL="55880" marR="5080" indent="606425">
              <a:lnSpc>
                <a:spcPts val="1090"/>
              </a:lnSpc>
              <a:spcBef>
                <a:spcPts val="85"/>
              </a:spcBef>
            </a:pPr>
            <a:r>
              <a:rPr dirty="0" sz="1000">
                <a:latin typeface="Times New Roman"/>
                <a:cs typeface="Times New Roman"/>
              </a:rPr>
              <a:t>Local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radio</a:t>
            </a:r>
            <a:r>
              <a:rPr dirty="0" sz="1000" spc="21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ads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-</a:t>
            </a:r>
            <a:r>
              <a:rPr dirty="0" sz="1000" spc="21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to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reach </a:t>
            </a:r>
            <a:r>
              <a:rPr dirty="0" sz="1000" spc="20">
                <a:latin typeface="Times New Roman"/>
                <a:cs typeface="Times New Roman"/>
              </a:rPr>
              <a:t>contractors</a:t>
            </a:r>
            <a:r>
              <a:rPr dirty="0" sz="1000" spc="20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and</a:t>
            </a:r>
            <a:r>
              <a:rPr dirty="0" sz="1000" spc="20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firms</a:t>
            </a:r>
            <a:r>
              <a:rPr dirty="0" sz="1000" spc="20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in</a:t>
            </a:r>
            <a:r>
              <a:rPr dirty="0" sz="1000" spc="20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Zamboanga</a:t>
            </a:r>
            <a:endParaRPr sz="1000">
              <a:latin typeface="Times New Roman"/>
              <a:cs typeface="Times New Roman"/>
            </a:endParaRPr>
          </a:p>
          <a:p>
            <a:pPr algn="r" marR="5080">
              <a:lnSpc>
                <a:spcPts val="1135"/>
              </a:lnSpc>
            </a:pPr>
            <a:r>
              <a:rPr dirty="0" sz="1000" spc="-10">
                <a:latin typeface="Times New Roman"/>
                <a:cs typeface="Times New Roman"/>
              </a:rPr>
              <a:t>City.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31" name="object 31" descr=""/>
          <p:cNvSpPr txBox="1"/>
          <p:nvPr/>
        </p:nvSpPr>
        <p:spPr>
          <a:xfrm>
            <a:off x="4309017" y="2709163"/>
            <a:ext cx="2145030" cy="57912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ctr">
              <a:lnSpc>
                <a:spcPts val="1115"/>
              </a:lnSpc>
              <a:spcBef>
                <a:spcPts val="110"/>
              </a:spcBef>
            </a:pPr>
            <a:r>
              <a:rPr dirty="0" sz="950" b="1">
                <a:solidFill>
                  <a:srgbClr val="FFFFFF"/>
                </a:solidFill>
                <a:latin typeface="Times New Roman"/>
                <a:cs typeface="Times New Roman"/>
              </a:rPr>
              <a:t>PRIMARY</a:t>
            </a:r>
            <a:r>
              <a:rPr dirty="0" sz="950" spc="31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b="1">
                <a:solidFill>
                  <a:srgbClr val="FFFFFF"/>
                </a:solidFill>
                <a:latin typeface="Times New Roman"/>
                <a:cs typeface="Times New Roman"/>
              </a:rPr>
              <a:t>CUSTOMER</a:t>
            </a:r>
            <a:r>
              <a:rPr dirty="0" sz="950" spc="37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-10" b="1">
                <a:solidFill>
                  <a:srgbClr val="FFFFFF"/>
                </a:solidFill>
                <a:latin typeface="Times New Roman"/>
                <a:cs typeface="Times New Roman"/>
              </a:rPr>
              <a:t>SEGMENT</a:t>
            </a:r>
            <a:endParaRPr sz="950">
              <a:latin typeface="Times New Roman"/>
              <a:cs typeface="Times New Roman"/>
            </a:endParaRPr>
          </a:p>
          <a:p>
            <a:pPr algn="ctr" marL="12700" marR="5080">
              <a:lnSpc>
                <a:spcPct val="92800"/>
              </a:lnSpc>
              <a:spcBef>
                <a:spcPts val="55"/>
              </a:spcBef>
            </a:pPr>
            <a:r>
              <a:rPr dirty="0" sz="950" spc="10">
                <a:solidFill>
                  <a:srgbClr val="FFFFFF"/>
                </a:solidFill>
                <a:latin typeface="Times New Roman"/>
                <a:cs typeface="Times New Roman"/>
              </a:rPr>
              <a:t>Architects,</a:t>
            </a:r>
            <a:r>
              <a:rPr dirty="0" sz="950" spc="30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10">
                <a:solidFill>
                  <a:srgbClr val="FFFFFF"/>
                </a:solidFill>
                <a:latin typeface="Times New Roman"/>
                <a:cs typeface="Times New Roman"/>
              </a:rPr>
              <a:t>engineers,</a:t>
            </a:r>
            <a:r>
              <a:rPr dirty="0" sz="950" spc="3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1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950" spc="3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-10">
                <a:solidFill>
                  <a:srgbClr val="FFFFFF"/>
                </a:solidFill>
                <a:latin typeface="Times New Roman"/>
                <a:cs typeface="Times New Roman"/>
              </a:rPr>
              <a:t>construction </a:t>
            </a:r>
            <a:r>
              <a:rPr dirty="0" sz="950">
                <a:solidFill>
                  <a:srgbClr val="FFFFFF"/>
                </a:solidFill>
                <a:latin typeface="Times New Roman"/>
                <a:cs typeface="Times New Roman"/>
              </a:rPr>
              <a:t>project</a:t>
            </a:r>
            <a:r>
              <a:rPr dirty="0" sz="95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>
                <a:solidFill>
                  <a:srgbClr val="FFFFFF"/>
                </a:solidFill>
                <a:latin typeface="Times New Roman"/>
                <a:cs typeface="Times New Roman"/>
              </a:rPr>
              <a:t>managers</a:t>
            </a:r>
            <a:r>
              <a:rPr dirty="0" sz="95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dirty="0" sz="950" spc="29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>
                <a:solidFill>
                  <a:srgbClr val="FFFFFF"/>
                </a:solidFill>
                <a:latin typeface="Times New Roman"/>
                <a:cs typeface="Times New Roman"/>
              </a:rPr>
              <a:t>urban</a:t>
            </a:r>
            <a:r>
              <a:rPr dirty="0" sz="95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-10">
                <a:solidFill>
                  <a:srgbClr val="FFFFFF"/>
                </a:solidFill>
                <a:latin typeface="Times New Roman"/>
                <a:cs typeface="Times New Roman"/>
              </a:rPr>
              <a:t>construction firms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2" name="object 32" descr=""/>
          <p:cNvSpPr txBox="1"/>
          <p:nvPr/>
        </p:nvSpPr>
        <p:spPr>
          <a:xfrm>
            <a:off x="4190698" y="3783960"/>
            <a:ext cx="2381885" cy="57912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ctr">
              <a:lnSpc>
                <a:spcPts val="1115"/>
              </a:lnSpc>
              <a:spcBef>
                <a:spcPts val="110"/>
              </a:spcBef>
            </a:pPr>
            <a:r>
              <a:rPr dirty="0" sz="950" spc="-25" b="1">
                <a:solidFill>
                  <a:srgbClr val="FFFFFF"/>
                </a:solidFill>
                <a:latin typeface="Times New Roman"/>
                <a:cs typeface="Times New Roman"/>
              </a:rPr>
              <a:t>UVP</a:t>
            </a:r>
            <a:endParaRPr sz="950">
              <a:latin typeface="Times New Roman"/>
              <a:cs typeface="Times New Roman"/>
            </a:endParaRPr>
          </a:p>
          <a:p>
            <a:pPr algn="ctr" marL="12065" marR="5080" indent="-635">
              <a:lnSpc>
                <a:spcPct val="92800"/>
              </a:lnSpc>
              <a:spcBef>
                <a:spcPts val="55"/>
              </a:spcBef>
            </a:pPr>
            <a:r>
              <a:rPr dirty="0" sz="950">
                <a:solidFill>
                  <a:srgbClr val="FFFFFF"/>
                </a:solidFill>
                <a:latin typeface="Times New Roman"/>
                <a:cs typeface="Times New Roman"/>
              </a:rPr>
              <a:t>All-in-one</a:t>
            </a:r>
            <a:r>
              <a:rPr dirty="0" sz="950" spc="2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>
                <a:solidFill>
                  <a:srgbClr val="FFFFFF"/>
                </a:solidFill>
                <a:latin typeface="Times New Roman"/>
                <a:cs typeface="Times New Roman"/>
              </a:rPr>
              <a:t>platform</a:t>
            </a:r>
            <a:r>
              <a:rPr dirty="0" sz="95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dirty="0" sz="950" spc="2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>
                <a:solidFill>
                  <a:srgbClr val="FFFFFF"/>
                </a:solidFill>
                <a:latin typeface="Times New Roman"/>
                <a:cs typeface="Times New Roman"/>
              </a:rPr>
              <a:t>firms</a:t>
            </a:r>
            <a:r>
              <a:rPr dirty="0" sz="95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950" spc="2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-20">
                <a:solidFill>
                  <a:srgbClr val="FFFFFF"/>
                </a:solidFill>
                <a:latin typeface="Times New Roman"/>
                <a:cs typeface="Times New Roman"/>
              </a:rPr>
              <a:t>track </a:t>
            </a:r>
            <a:r>
              <a:rPr dirty="0" sz="950" spc="10">
                <a:solidFill>
                  <a:srgbClr val="FFFFFF"/>
                </a:solidFill>
                <a:latin typeface="Times New Roman"/>
                <a:cs typeface="Times New Roman"/>
              </a:rPr>
              <a:t>projects,</a:t>
            </a:r>
            <a:r>
              <a:rPr dirty="0" sz="950" spc="23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10">
                <a:solidFill>
                  <a:srgbClr val="FFFFFF"/>
                </a:solidFill>
                <a:latin typeface="Times New Roman"/>
                <a:cs typeface="Times New Roman"/>
              </a:rPr>
              <a:t>logs,</a:t>
            </a:r>
            <a:r>
              <a:rPr dirty="0" sz="950" spc="23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1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950" spc="23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10">
                <a:solidFill>
                  <a:srgbClr val="FFFFFF"/>
                </a:solidFill>
                <a:latin typeface="Times New Roman"/>
                <a:cs typeface="Times New Roman"/>
              </a:rPr>
              <a:t>workers</a:t>
            </a:r>
            <a:r>
              <a:rPr dirty="0" sz="950" spc="23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10">
                <a:solidFill>
                  <a:srgbClr val="FFFFFF"/>
                </a:solidFill>
                <a:latin typeface="Times New Roman"/>
                <a:cs typeface="Times New Roman"/>
              </a:rPr>
              <a:t>saving</a:t>
            </a:r>
            <a:r>
              <a:rPr dirty="0" sz="950" spc="23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10">
                <a:solidFill>
                  <a:srgbClr val="FFFFFF"/>
                </a:solidFill>
                <a:latin typeface="Times New Roman"/>
                <a:cs typeface="Times New Roman"/>
              </a:rPr>
              <a:t>time</a:t>
            </a:r>
            <a:r>
              <a:rPr dirty="0" sz="950" spc="23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950" spc="-25">
                <a:solidFill>
                  <a:srgbClr val="FFFFFF"/>
                </a:solidFill>
                <a:latin typeface="Times New Roman"/>
                <a:cs typeface="Times New Roman"/>
              </a:rPr>
              <a:t>and </a:t>
            </a:r>
            <a:r>
              <a:rPr dirty="0" sz="950" spc="-10">
                <a:solidFill>
                  <a:srgbClr val="FFFFFF"/>
                </a:solidFill>
                <a:latin typeface="Times New Roman"/>
                <a:cs typeface="Times New Roman"/>
              </a:rPr>
              <a:t>improving.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33" name="object 33" descr=""/>
          <p:cNvSpPr txBox="1"/>
          <p:nvPr/>
        </p:nvSpPr>
        <p:spPr>
          <a:xfrm>
            <a:off x="7518777" y="2261331"/>
            <a:ext cx="2002155" cy="89852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ts val="1175"/>
              </a:lnSpc>
              <a:spcBef>
                <a:spcPts val="125"/>
              </a:spcBef>
            </a:pPr>
            <a:r>
              <a:rPr dirty="0" sz="1000" spc="10" b="1">
                <a:solidFill>
                  <a:srgbClr val="F16629"/>
                </a:solidFill>
                <a:latin typeface="Times New Roman"/>
                <a:cs typeface="Times New Roman"/>
              </a:rPr>
              <a:t>Marketing</a:t>
            </a:r>
            <a:r>
              <a:rPr dirty="0" sz="1000" spc="40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-20" b="1">
                <a:solidFill>
                  <a:srgbClr val="F16629"/>
                </a:solidFill>
                <a:latin typeface="Times New Roman"/>
                <a:cs typeface="Times New Roman"/>
              </a:rPr>
              <a:t>KPIs</a:t>
            </a:r>
            <a:endParaRPr sz="1000">
              <a:latin typeface="Times New Roman"/>
              <a:cs typeface="Times New Roman"/>
            </a:endParaRPr>
          </a:p>
          <a:p>
            <a:pPr marL="12700" marR="5080">
              <a:lnSpc>
                <a:spcPct val="93500"/>
              </a:lnSpc>
              <a:spcBef>
                <a:spcPts val="55"/>
              </a:spcBef>
            </a:pPr>
            <a:r>
              <a:rPr dirty="0" sz="1000" spc="45">
                <a:latin typeface="Times New Roman"/>
                <a:cs typeface="Times New Roman"/>
              </a:rPr>
              <a:t>Customer</a:t>
            </a:r>
            <a:r>
              <a:rPr dirty="0" sz="1000" spc="40">
                <a:latin typeface="Times New Roman"/>
                <a:cs typeface="Times New Roman"/>
              </a:rPr>
              <a:t> </a:t>
            </a:r>
            <a:r>
              <a:rPr dirty="0" sz="1000" spc="45">
                <a:latin typeface="Times New Roman"/>
                <a:cs typeface="Times New Roman"/>
              </a:rPr>
              <a:t>Acquisition</a:t>
            </a:r>
            <a:r>
              <a:rPr dirty="0" sz="1000" spc="100">
                <a:latin typeface="Times New Roman"/>
                <a:cs typeface="Times New Roman"/>
              </a:rPr>
              <a:t> </a:t>
            </a:r>
            <a:r>
              <a:rPr dirty="0" sz="1000" spc="-20">
                <a:latin typeface="Times New Roman"/>
                <a:cs typeface="Times New Roman"/>
              </a:rPr>
              <a:t>Cost </a:t>
            </a:r>
            <a:r>
              <a:rPr dirty="0" sz="1000" spc="45">
                <a:latin typeface="Times New Roman"/>
                <a:cs typeface="Times New Roman"/>
              </a:rPr>
              <a:t>Conversion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Rate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Monthly</a:t>
            </a:r>
            <a:r>
              <a:rPr dirty="0" sz="1000" spc="14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Active </a:t>
            </a:r>
            <a:r>
              <a:rPr dirty="0" sz="1000">
                <a:latin typeface="Times New Roman"/>
                <a:cs typeface="Times New Roman"/>
              </a:rPr>
              <a:t>Users</a:t>
            </a:r>
            <a:r>
              <a:rPr dirty="0" sz="1000" spc="38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Lead-to-</a:t>
            </a:r>
            <a:r>
              <a:rPr dirty="0" sz="1000" spc="45">
                <a:latin typeface="Times New Roman"/>
                <a:cs typeface="Times New Roman"/>
              </a:rPr>
              <a:t>Customer</a:t>
            </a:r>
            <a:r>
              <a:rPr dirty="0" sz="1000" spc="39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Ratio </a:t>
            </a:r>
            <a:r>
              <a:rPr dirty="0" sz="1000" spc="45">
                <a:latin typeface="Times New Roman"/>
                <a:cs typeface="Times New Roman"/>
              </a:rPr>
              <a:t>Customer</a:t>
            </a:r>
            <a:r>
              <a:rPr dirty="0" sz="1000" spc="23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Retention</a:t>
            </a:r>
            <a:r>
              <a:rPr dirty="0" sz="1000" spc="24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Rate</a:t>
            </a:r>
            <a:r>
              <a:rPr dirty="0" sz="1000" spc="24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Revenue </a:t>
            </a:r>
            <a:r>
              <a:rPr dirty="0" sz="1000">
                <a:latin typeface="Times New Roman"/>
                <a:cs typeface="Times New Roman"/>
              </a:rPr>
              <a:t>Growth</a:t>
            </a:r>
            <a:r>
              <a:rPr dirty="0" sz="1000" spc="355">
                <a:latin typeface="Times New Roman"/>
                <a:cs typeface="Times New Roman"/>
              </a:rPr>
              <a:t> </a:t>
            </a:r>
            <a:r>
              <a:rPr dirty="0" sz="1000" spc="-20">
                <a:latin typeface="Times New Roman"/>
                <a:cs typeface="Times New Roman"/>
              </a:rPr>
              <a:t>Rate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34" name="object 34" descr=""/>
          <p:cNvSpPr txBox="1"/>
          <p:nvPr/>
        </p:nvSpPr>
        <p:spPr>
          <a:xfrm>
            <a:off x="7518777" y="3686251"/>
            <a:ext cx="2120900" cy="119189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ts val="1175"/>
              </a:lnSpc>
              <a:spcBef>
                <a:spcPts val="125"/>
              </a:spcBef>
            </a:pPr>
            <a:r>
              <a:rPr dirty="0" sz="1000" spc="45" b="1">
                <a:solidFill>
                  <a:srgbClr val="F16629"/>
                </a:solidFill>
                <a:latin typeface="Times New Roman"/>
                <a:cs typeface="Times New Roman"/>
              </a:rPr>
              <a:t>Competitors'</a:t>
            </a:r>
            <a:r>
              <a:rPr dirty="0" sz="1000" spc="10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-25" b="1">
                <a:solidFill>
                  <a:srgbClr val="F16629"/>
                </a:solidFill>
                <a:latin typeface="Times New Roman"/>
                <a:cs typeface="Times New Roman"/>
              </a:rPr>
              <a:t>GTM</a:t>
            </a:r>
            <a:endParaRPr sz="1000">
              <a:latin typeface="Times New Roman"/>
              <a:cs typeface="Times New Roman"/>
            </a:endParaRPr>
          </a:p>
          <a:p>
            <a:pPr marL="12700" marR="5080">
              <a:lnSpc>
                <a:spcPct val="93500"/>
              </a:lnSpc>
              <a:spcBef>
                <a:spcPts val="55"/>
              </a:spcBef>
            </a:pPr>
            <a:r>
              <a:rPr dirty="0" sz="1000" spc="45">
                <a:latin typeface="Times New Roman"/>
                <a:cs typeface="Times New Roman"/>
              </a:rPr>
              <a:t>Buildertrend</a:t>
            </a:r>
            <a:r>
              <a:rPr dirty="0" sz="1000" spc="17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-</a:t>
            </a:r>
            <a:r>
              <a:rPr dirty="0" sz="1000" spc="17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strong</a:t>
            </a:r>
            <a:r>
              <a:rPr dirty="0" sz="1000" spc="17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in</a:t>
            </a:r>
            <a:r>
              <a:rPr dirty="0" sz="1000" spc="175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online </a:t>
            </a:r>
            <a:r>
              <a:rPr dirty="0" sz="1000" spc="20">
                <a:latin typeface="Times New Roman"/>
                <a:cs typeface="Times New Roman"/>
              </a:rPr>
              <a:t>advertising</a:t>
            </a:r>
            <a:r>
              <a:rPr dirty="0" sz="1000" spc="20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and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SEO,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but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lacks</a:t>
            </a:r>
            <a:r>
              <a:rPr dirty="0" sz="1000" spc="204">
                <a:latin typeface="Times New Roman"/>
                <a:cs typeface="Times New Roman"/>
              </a:rPr>
              <a:t> </a:t>
            </a:r>
            <a:r>
              <a:rPr dirty="0" sz="1000" spc="-20">
                <a:latin typeface="Times New Roman"/>
                <a:cs typeface="Times New Roman"/>
              </a:rPr>
              <a:t>local </a:t>
            </a:r>
            <a:r>
              <a:rPr dirty="0" sz="1000" spc="20">
                <a:latin typeface="Times New Roman"/>
                <a:cs typeface="Times New Roman"/>
              </a:rPr>
              <a:t>presence</a:t>
            </a:r>
            <a:r>
              <a:rPr dirty="0" sz="1000" spc="33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andcommunity</a:t>
            </a:r>
            <a:r>
              <a:rPr dirty="0" sz="1000" spc="34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outreach.</a:t>
            </a:r>
            <a:endParaRPr sz="1000">
              <a:latin typeface="Times New Roman"/>
              <a:cs typeface="Times New Roman"/>
            </a:endParaRPr>
          </a:p>
          <a:p>
            <a:pPr marL="12700" marR="436245">
              <a:lnSpc>
                <a:spcPct val="94400"/>
              </a:lnSpc>
              <a:spcBef>
                <a:spcPts val="20"/>
              </a:spcBef>
            </a:pPr>
            <a:r>
              <a:rPr dirty="0" sz="1000" spc="10">
                <a:latin typeface="Times New Roman"/>
                <a:cs typeface="Times New Roman"/>
              </a:rPr>
              <a:t>Procore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-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uses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LinkedIn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and </a:t>
            </a:r>
            <a:r>
              <a:rPr dirty="0" sz="1000" spc="10">
                <a:latin typeface="Times New Roman"/>
                <a:cs typeface="Times New Roman"/>
              </a:rPr>
              <a:t>webinars</a:t>
            </a:r>
            <a:r>
              <a:rPr dirty="0" sz="1000" spc="40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effectively</a:t>
            </a:r>
            <a:r>
              <a:rPr dirty="0" sz="1000" spc="400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but </a:t>
            </a:r>
            <a:r>
              <a:rPr dirty="0" sz="1000" spc="45">
                <a:latin typeface="Times New Roman"/>
                <a:cs typeface="Times New Roman"/>
              </a:rPr>
              <a:t>focusesmainly</a:t>
            </a:r>
            <a:r>
              <a:rPr dirty="0" sz="1000" spc="254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on</a:t>
            </a:r>
            <a:r>
              <a:rPr dirty="0" sz="1000" spc="26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large-</a:t>
            </a:r>
            <a:r>
              <a:rPr dirty="0" sz="1000" spc="-20">
                <a:latin typeface="Times New Roman"/>
                <a:cs typeface="Times New Roman"/>
              </a:rPr>
              <a:t>scale </a:t>
            </a:r>
            <a:r>
              <a:rPr dirty="0" sz="1000" spc="10">
                <a:latin typeface="Times New Roman"/>
                <a:cs typeface="Times New Roman"/>
              </a:rPr>
              <a:t>companies</a:t>
            </a:r>
            <a:r>
              <a:rPr dirty="0" sz="1000" spc="40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abroad.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35" name="object 35" descr=""/>
          <p:cNvSpPr txBox="1"/>
          <p:nvPr/>
        </p:nvSpPr>
        <p:spPr>
          <a:xfrm>
            <a:off x="2955979" y="5111171"/>
            <a:ext cx="4851400" cy="47498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ctr">
              <a:lnSpc>
                <a:spcPts val="1175"/>
              </a:lnSpc>
              <a:spcBef>
                <a:spcPts val="125"/>
              </a:spcBef>
            </a:pPr>
            <a:r>
              <a:rPr dirty="0" sz="1000" b="1">
                <a:solidFill>
                  <a:srgbClr val="F16629"/>
                </a:solidFill>
                <a:latin typeface="Times New Roman"/>
                <a:cs typeface="Times New Roman"/>
              </a:rPr>
              <a:t>GTM</a:t>
            </a:r>
            <a:r>
              <a:rPr dirty="0" sz="1000" spc="21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-10" b="1">
                <a:solidFill>
                  <a:srgbClr val="F16629"/>
                </a:solidFill>
                <a:latin typeface="Times New Roman"/>
                <a:cs typeface="Times New Roman"/>
              </a:rPr>
              <a:t>Partners</a:t>
            </a:r>
            <a:endParaRPr sz="1000">
              <a:latin typeface="Times New Roman"/>
              <a:cs typeface="Times New Roman"/>
            </a:endParaRPr>
          </a:p>
          <a:p>
            <a:pPr algn="ctr" marL="12700" marR="5080">
              <a:lnSpc>
                <a:spcPts val="1150"/>
              </a:lnSpc>
              <a:spcBef>
                <a:spcPts val="55"/>
              </a:spcBef>
            </a:pPr>
            <a:r>
              <a:rPr dirty="0" sz="1000" spc="20">
                <a:latin typeface="Times New Roman"/>
                <a:cs typeface="Times New Roman"/>
              </a:rPr>
              <a:t>Local</a:t>
            </a:r>
            <a:r>
              <a:rPr dirty="0" sz="1000" spc="22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engineering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and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architecture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45">
                <a:latin typeface="Times New Roman"/>
                <a:cs typeface="Times New Roman"/>
              </a:rPr>
              <a:t>associations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for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outreach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and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credibility.</a:t>
            </a:r>
            <a:r>
              <a:rPr dirty="0" sz="1000" spc="22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Digital </a:t>
            </a:r>
            <a:r>
              <a:rPr dirty="0" sz="1000" spc="20">
                <a:latin typeface="Times New Roman"/>
                <a:cs typeface="Times New Roman"/>
              </a:rPr>
              <a:t>marketing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freelancers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or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agencies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for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social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media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campaigns.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12981" y="1134095"/>
            <a:ext cx="9543415" cy="16510"/>
          </a:xfrm>
          <a:custGeom>
            <a:avLst/>
            <a:gdLst/>
            <a:ahLst/>
            <a:cxnLst/>
            <a:rect l="l" t="t" r="r" b="b"/>
            <a:pathLst>
              <a:path w="9543415" h="16509">
                <a:moveTo>
                  <a:pt x="9542892" y="16284"/>
                </a:moveTo>
                <a:lnTo>
                  <a:pt x="0" y="16284"/>
                </a:lnTo>
                <a:lnTo>
                  <a:pt x="0" y="0"/>
                </a:lnTo>
                <a:lnTo>
                  <a:pt x="9542892" y="0"/>
                </a:lnTo>
                <a:lnTo>
                  <a:pt x="954289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0281" y="616566"/>
            <a:ext cx="3940175" cy="4362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Sales</a:t>
            </a:r>
            <a:r>
              <a:rPr dirty="0" spc="155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&amp;</a:t>
            </a:r>
            <a:r>
              <a:rPr dirty="0" spc="170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Customer</a:t>
            </a:r>
            <a:r>
              <a:rPr dirty="0" spc="114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Service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4833439" y="1406379"/>
            <a:ext cx="1096645" cy="32829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ctr">
              <a:lnSpc>
                <a:spcPts val="1175"/>
              </a:lnSpc>
              <a:spcBef>
                <a:spcPts val="125"/>
              </a:spcBef>
            </a:pPr>
            <a:r>
              <a:rPr dirty="0" sz="1000" spc="45" b="1">
                <a:solidFill>
                  <a:srgbClr val="F16629"/>
                </a:solidFill>
                <a:latin typeface="Times New Roman"/>
                <a:cs typeface="Times New Roman"/>
              </a:rPr>
              <a:t>Customer</a:t>
            </a:r>
            <a:r>
              <a:rPr dirty="0" sz="1000" spc="7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-10" b="1">
                <a:solidFill>
                  <a:srgbClr val="F16629"/>
                </a:solidFill>
                <a:latin typeface="Times New Roman"/>
                <a:cs typeface="Times New Roman"/>
              </a:rPr>
              <a:t>Service</a:t>
            </a:r>
            <a:endParaRPr sz="1000">
              <a:latin typeface="Times New Roman"/>
              <a:cs typeface="Times New Roman"/>
            </a:endParaRPr>
          </a:p>
          <a:p>
            <a:pPr algn="ctr">
              <a:lnSpc>
                <a:spcPts val="1175"/>
              </a:lnSpc>
            </a:pPr>
            <a:r>
              <a:rPr dirty="0" sz="1000">
                <a:latin typeface="Times New Roman"/>
                <a:cs typeface="Times New Roman"/>
              </a:rPr>
              <a:t>Email</a:t>
            </a:r>
            <a:r>
              <a:rPr dirty="0" sz="1000" spc="30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support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095823" y="2342755"/>
            <a:ext cx="2148840" cy="1045210"/>
          </a:xfrm>
          <a:prstGeom prst="rect">
            <a:avLst/>
          </a:prstGeom>
        </p:spPr>
        <p:txBody>
          <a:bodyPr wrap="square" lIns="0" tIns="24765" rIns="0" bIns="0" rtlCol="0" vert="horz">
            <a:spAutoFit/>
          </a:bodyPr>
          <a:lstStyle/>
          <a:p>
            <a:pPr algn="r" marL="12700" marR="5080" indent="774065">
              <a:lnSpc>
                <a:spcPct val="94000"/>
              </a:lnSpc>
              <a:spcBef>
                <a:spcPts val="195"/>
              </a:spcBef>
            </a:pPr>
            <a:r>
              <a:rPr dirty="0" sz="1000" spc="20" b="1">
                <a:solidFill>
                  <a:srgbClr val="F16629"/>
                </a:solidFill>
                <a:latin typeface="Times New Roman"/>
                <a:cs typeface="Times New Roman"/>
              </a:rPr>
              <a:t>Distribution</a:t>
            </a:r>
            <a:r>
              <a:rPr dirty="0" sz="1000" spc="41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35" b="1">
                <a:solidFill>
                  <a:srgbClr val="F16629"/>
                </a:solidFill>
                <a:latin typeface="Times New Roman"/>
                <a:cs typeface="Times New Roman"/>
              </a:rPr>
              <a:t>Channels </a:t>
            </a:r>
            <a:r>
              <a:rPr dirty="0" sz="1000" spc="10">
                <a:latin typeface="Times New Roman"/>
                <a:cs typeface="Times New Roman"/>
              </a:rPr>
              <a:t>We</a:t>
            </a:r>
            <a:r>
              <a:rPr dirty="0" sz="1000" spc="21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will</a:t>
            </a:r>
            <a:r>
              <a:rPr dirty="0" sz="1000" spc="21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distribute</a:t>
            </a:r>
            <a:r>
              <a:rPr dirty="0" sz="1000" spc="22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our</a:t>
            </a:r>
            <a:r>
              <a:rPr dirty="0" sz="1000" spc="215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system</a:t>
            </a:r>
            <a:r>
              <a:rPr dirty="0" sz="1000" spc="500">
                <a:latin typeface="Times New Roman"/>
                <a:cs typeface="Times New Roman"/>
              </a:rPr>
              <a:t>  </a:t>
            </a:r>
            <a:r>
              <a:rPr dirty="0" sz="1000">
                <a:latin typeface="Times New Roman"/>
                <a:cs typeface="Times New Roman"/>
              </a:rPr>
              <a:t>through</a:t>
            </a:r>
            <a:r>
              <a:rPr dirty="0" sz="1000" spc="28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direct</a:t>
            </a:r>
            <a:r>
              <a:rPr dirty="0" sz="1000" spc="29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B2B</a:t>
            </a:r>
            <a:r>
              <a:rPr dirty="0" sz="1000" spc="29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sales</a:t>
            </a:r>
            <a:r>
              <a:rPr dirty="0" sz="1000" spc="29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via</a:t>
            </a:r>
            <a:r>
              <a:rPr dirty="0" sz="1000" spc="290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our </a:t>
            </a:r>
            <a:r>
              <a:rPr dirty="0" sz="1000" spc="20">
                <a:latin typeface="Times New Roman"/>
                <a:cs typeface="Times New Roman"/>
              </a:rPr>
              <a:t>website,</a:t>
            </a:r>
            <a:r>
              <a:rPr dirty="0" sz="1000" spc="28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field</a:t>
            </a:r>
            <a:r>
              <a:rPr dirty="0" sz="1000" spc="28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partnerships</a:t>
            </a:r>
            <a:r>
              <a:rPr dirty="0" sz="1000" spc="290">
                <a:latin typeface="Times New Roman"/>
                <a:cs typeface="Times New Roman"/>
              </a:rPr>
              <a:t> </a:t>
            </a:r>
            <a:r>
              <a:rPr dirty="0" sz="1000" spc="-20">
                <a:latin typeface="Times New Roman"/>
                <a:cs typeface="Times New Roman"/>
              </a:rPr>
              <a:t>with </a:t>
            </a:r>
            <a:r>
              <a:rPr dirty="0" sz="1000" spc="20">
                <a:latin typeface="Times New Roman"/>
                <a:cs typeface="Times New Roman"/>
              </a:rPr>
              <a:t>construction</a:t>
            </a:r>
            <a:r>
              <a:rPr dirty="0" sz="1000" spc="210">
                <a:latin typeface="Times New Roman"/>
                <a:cs typeface="Times New Roman"/>
              </a:rPr>
              <a:t> </a:t>
            </a:r>
            <a:r>
              <a:rPr dirty="0" sz="1000" spc="45">
                <a:latin typeface="Times New Roman"/>
                <a:cs typeface="Times New Roman"/>
              </a:rPr>
              <a:t>associations,</a:t>
            </a:r>
            <a:r>
              <a:rPr dirty="0" sz="1000" spc="21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and</a:t>
            </a:r>
            <a:r>
              <a:rPr dirty="0" sz="1000" spc="21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online </a:t>
            </a:r>
            <a:r>
              <a:rPr dirty="0" sz="1000" spc="20">
                <a:latin typeface="Times New Roman"/>
                <a:cs typeface="Times New Roman"/>
              </a:rPr>
              <a:t>demos</a:t>
            </a:r>
            <a:r>
              <a:rPr dirty="0" sz="1000" spc="24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with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virtual</a:t>
            </a:r>
            <a:r>
              <a:rPr dirty="0" sz="1000" spc="24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onboarding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for</a:t>
            </a:r>
            <a:endParaRPr sz="1000">
              <a:latin typeface="Times New Roman"/>
              <a:cs typeface="Times New Roman"/>
            </a:endParaRPr>
          </a:p>
          <a:p>
            <a:pPr algn="r" marR="5080">
              <a:lnSpc>
                <a:spcPts val="1155"/>
              </a:lnSpc>
            </a:pPr>
            <a:r>
              <a:rPr dirty="0" sz="1000" spc="10">
                <a:latin typeface="Times New Roman"/>
                <a:cs typeface="Times New Roman"/>
              </a:rPr>
              <a:t>interested</a:t>
            </a:r>
            <a:r>
              <a:rPr dirty="0" sz="1000" spc="425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firms.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1186788" y="3767675"/>
            <a:ext cx="2057400" cy="613410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algn="r" marL="12700" marR="5080" indent="666750">
              <a:lnSpc>
                <a:spcPct val="94400"/>
              </a:lnSpc>
              <a:spcBef>
                <a:spcPts val="190"/>
              </a:spcBef>
            </a:pPr>
            <a:r>
              <a:rPr dirty="0" sz="1000" b="1">
                <a:solidFill>
                  <a:srgbClr val="F16629"/>
                </a:solidFill>
                <a:latin typeface="Times New Roman"/>
                <a:cs typeface="Times New Roman"/>
              </a:rPr>
              <a:t>Digital</a:t>
            </a:r>
            <a:r>
              <a:rPr dirty="0" sz="1000" spc="3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b="1">
                <a:solidFill>
                  <a:srgbClr val="F16629"/>
                </a:solidFill>
                <a:latin typeface="Times New Roman"/>
                <a:cs typeface="Times New Roman"/>
              </a:rPr>
              <a:t>Sales</a:t>
            </a:r>
            <a:r>
              <a:rPr dirty="0" sz="1000" spc="3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35" b="1">
                <a:solidFill>
                  <a:srgbClr val="F16629"/>
                </a:solidFill>
                <a:latin typeface="Times New Roman"/>
                <a:cs typeface="Times New Roman"/>
              </a:rPr>
              <a:t>Channels </a:t>
            </a:r>
            <a:r>
              <a:rPr dirty="0" sz="1000">
                <a:latin typeface="Times New Roman"/>
                <a:cs typeface="Times New Roman"/>
              </a:rPr>
              <a:t>Landing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page</a:t>
            </a:r>
            <a:r>
              <a:rPr dirty="0" sz="1000" spc="25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of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the</a:t>
            </a:r>
            <a:r>
              <a:rPr dirty="0" sz="1000" spc="25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system</a:t>
            </a:r>
            <a:r>
              <a:rPr dirty="0" sz="1000" spc="50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including</a:t>
            </a:r>
            <a:r>
              <a:rPr dirty="0" sz="1000" spc="22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there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is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how</a:t>
            </a:r>
            <a:r>
              <a:rPr dirty="0" sz="1000" spc="22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it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works</a:t>
            </a:r>
            <a:r>
              <a:rPr dirty="0" sz="1000" spc="225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and </a:t>
            </a:r>
            <a:r>
              <a:rPr dirty="0" sz="1000" spc="10">
                <a:latin typeface="Times New Roman"/>
                <a:cs typeface="Times New Roman"/>
              </a:rPr>
              <a:t>the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advantages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of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using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it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4324793" y="2782444"/>
            <a:ext cx="2113915" cy="17208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950" b="1">
                <a:latin typeface="Times New Roman"/>
                <a:cs typeface="Times New Roman"/>
              </a:rPr>
              <a:t>PRIMARY</a:t>
            </a:r>
            <a:r>
              <a:rPr dirty="0" sz="950" spc="310" b="1">
                <a:latin typeface="Times New Roman"/>
                <a:cs typeface="Times New Roman"/>
              </a:rPr>
              <a:t> </a:t>
            </a:r>
            <a:r>
              <a:rPr dirty="0" sz="950" b="1">
                <a:latin typeface="Times New Roman"/>
                <a:cs typeface="Times New Roman"/>
              </a:rPr>
              <a:t>CUSTOMER</a:t>
            </a:r>
            <a:r>
              <a:rPr dirty="0" sz="950" spc="375" b="1">
                <a:latin typeface="Times New Roman"/>
                <a:cs typeface="Times New Roman"/>
              </a:rPr>
              <a:t> </a:t>
            </a:r>
            <a:r>
              <a:rPr dirty="0" sz="950" spc="-10" b="1">
                <a:latin typeface="Times New Roman"/>
                <a:cs typeface="Times New Roman"/>
              </a:rPr>
              <a:t>SEGMENT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4101513" y="3051144"/>
            <a:ext cx="2560320" cy="310515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267335" marR="5080" indent="-255270">
              <a:lnSpc>
                <a:spcPts val="1090"/>
              </a:lnSpc>
              <a:spcBef>
                <a:spcPts val="190"/>
              </a:spcBef>
            </a:pPr>
            <a:r>
              <a:rPr dirty="0" sz="950" spc="20">
                <a:latin typeface="Times New Roman"/>
                <a:cs typeface="Times New Roman"/>
              </a:rPr>
              <a:t>Architects,</a:t>
            </a:r>
            <a:r>
              <a:rPr dirty="0" sz="950" spc="250">
                <a:latin typeface="Times New Roman"/>
                <a:cs typeface="Times New Roman"/>
              </a:rPr>
              <a:t> </a:t>
            </a:r>
            <a:r>
              <a:rPr dirty="0" sz="950" spc="20">
                <a:latin typeface="Times New Roman"/>
                <a:cs typeface="Times New Roman"/>
              </a:rPr>
              <a:t>engineers,</a:t>
            </a:r>
            <a:r>
              <a:rPr dirty="0" sz="950" spc="250">
                <a:latin typeface="Times New Roman"/>
                <a:cs typeface="Times New Roman"/>
              </a:rPr>
              <a:t> </a:t>
            </a:r>
            <a:r>
              <a:rPr dirty="0" sz="950" spc="20">
                <a:latin typeface="Times New Roman"/>
                <a:cs typeface="Times New Roman"/>
              </a:rPr>
              <a:t>and</a:t>
            </a:r>
            <a:r>
              <a:rPr dirty="0" sz="950" spc="254">
                <a:latin typeface="Times New Roman"/>
                <a:cs typeface="Times New Roman"/>
              </a:rPr>
              <a:t> </a:t>
            </a:r>
            <a:r>
              <a:rPr dirty="0" sz="950" spc="20">
                <a:latin typeface="Times New Roman"/>
                <a:cs typeface="Times New Roman"/>
              </a:rPr>
              <a:t>construction</a:t>
            </a:r>
            <a:r>
              <a:rPr dirty="0" sz="950" spc="250">
                <a:latin typeface="Times New Roman"/>
                <a:cs typeface="Times New Roman"/>
              </a:rPr>
              <a:t> </a:t>
            </a:r>
            <a:r>
              <a:rPr dirty="0" sz="950" spc="-10">
                <a:latin typeface="Times New Roman"/>
                <a:cs typeface="Times New Roman"/>
              </a:rPr>
              <a:t>project </a:t>
            </a:r>
            <a:r>
              <a:rPr dirty="0" sz="950" spc="20">
                <a:latin typeface="Times New Roman"/>
                <a:cs typeface="Times New Roman"/>
              </a:rPr>
              <a:t>managers</a:t>
            </a:r>
            <a:r>
              <a:rPr dirty="0" sz="950" spc="204">
                <a:latin typeface="Times New Roman"/>
                <a:cs typeface="Times New Roman"/>
              </a:rPr>
              <a:t> </a:t>
            </a:r>
            <a:r>
              <a:rPr dirty="0" sz="950" spc="20">
                <a:latin typeface="Times New Roman"/>
                <a:cs typeface="Times New Roman"/>
              </a:rPr>
              <a:t>in</a:t>
            </a:r>
            <a:r>
              <a:rPr dirty="0" sz="950" spc="204">
                <a:latin typeface="Times New Roman"/>
                <a:cs typeface="Times New Roman"/>
              </a:rPr>
              <a:t> </a:t>
            </a:r>
            <a:r>
              <a:rPr dirty="0" sz="950" spc="20">
                <a:latin typeface="Times New Roman"/>
                <a:cs typeface="Times New Roman"/>
              </a:rPr>
              <a:t>urban</a:t>
            </a:r>
            <a:r>
              <a:rPr dirty="0" sz="950" spc="204">
                <a:latin typeface="Times New Roman"/>
                <a:cs typeface="Times New Roman"/>
              </a:rPr>
              <a:t> </a:t>
            </a:r>
            <a:r>
              <a:rPr dirty="0" sz="950" spc="20">
                <a:latin typeface="Times New Roman"/>
                <a:cs typeface="Times New Roman"/>
              </a:rPr>
              <a:t>construction</a:t>
            </a:r>
            <a:r>
              <a:rPr dirty="0" sz="950" spc="204">
                <a:latin typeface="Times New Roman"/>
                <a:cs typeface="Times New Roman"/>
              </a:rPr>
              <a:t> </a:t>
            </a:r>
            <a:r>
              <a:rPr dirty="0" sz="950" spc="-20">
                <a:latin typeface="Times New Roman"/>
                <a:cs typeface="Times New Roman"/>
              </a:rPr>
              <a:t>firms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4100241" y="4077086"/>
            <a:ext cx="2562860" cy="44069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ctr">
              <a:lnSpc>
                <a:spcPts val="1085"/>
              </a:lnSpc>
              <a:spcBef>
                <a:spcPts val="110"/>
              </a:spcBef>
            </a:pPr>
            <a:r>
              <a:rPr dirty="0" sz="950" spc="-20" b="1">
                <a:latin typeface="Times New Roman"/>
                <a:cs typeface="Times New Roman"/>
              </a:rPr>
              <a:t>UVP:</a:t>
            </a:r>
            <a:endParaRPr sz="950">
              <a:latin typeface="Times New Roman"/>
              <a:cs typeface="Times New Roman"/>
            </a:endParaRPr>
          </a:p>
          <a:p>
            <a:pPr algn="ctr" marL="12700" marR="5080">
              <a:lnSpc>
                <a:spcPts val="1090"/>
              </a:lnSpc>
              <a:spcBef>
                <a:spcPts val="20"/>
              </a:spcBef>
            </a:pPr>
            <a:r>
              <a:rPr dirty="0" sz="950">
                <a:latin typeface="Times New Roman"/>
                <a:cs typeface="Times New Roman"/>
              </a:rPr>
              <a:t>All-in-one</a:t>
            </a:r>
            <a:r>
              <a:rPr dirty="0" sz="950" spc="290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platform</a:t>
            </a:r>
            <a:r>
              <a:rPr dirty="0" sz="950" spc="290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for</a:t>
            </a:r>
            <a:r>
              <a:rPr dirty="0" sz="950" spc="295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firms</a:t>
            </a:r>
            <a:r>
              <a:rPr dirty="0" sz="950" spc="290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to</a:t>
            </a:r>
            <a:r>
              <a:rPr dirty="0" sz="950" spc="295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track</a:t>
            </a:r>
            <a:r>
              <a:rPr dirty="0" sz="950" spc="290">
                <a:latin typeface="Times New Roman"/>
                <a:cs typeface="Times New Roman"/>
              </a:rPr>
              <a:t> </a:t>
            </a:r>
            <a:r>
              <a:rPr dirty="0" sz="950" spc="-10">
                <a:latin typeface="Times New Roman"/>
                <a:cs typeface="Times New Roman"/>
              </a:rPr>
              <a:t>projects, </a:t>
            </a:r>
            <a:r>
              <a:rPr dirty="0" sz="950">
                <a:latin typeface="Times New Roman"/>
                <a:cs typeface="Times New Roman"/>
              </a:rPr>
              <a:t>logs,</a:t>
            </a:r>
            <a:r>
              <a:rPr dirty="0" sz="950" spc="250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and</a:t>
            </a:r>
            <a:r>
              <a:rPr dirty="0" sz="950" spc="250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workers</a:t>
            </a:r>
            <a:r>
              <a:rPr dirty="0" sz="950" spc="250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saving</a:t>
            </a:r>
            <a:r>
              <a:rPr dirty="0" sz="950" spc="250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time</a:t>
            </a:r>
            <a:r>
              <a:rPr dirty="0" sz="950" spc="250">
                <a:latin typeface="Times New Roman"/>
                <a:cs typeface="Times New Roman"/>
              </a:rPr>
              <a:t> </a:t>
            </a:r>
            <a:r>
              <a:rPr dirty="0" sz="950">
                <a:latin typeface="Times New Roman"/>
                <a:cs typeface="Times New Roman"/>
              </a:rPr>
              <a:t>and</a:t>
            </a:r>
            <a:r>
              <a:rPr dirty="0" sz="950" spc="250">
                <a:latin typeface="Times New Roman"/>
                <a:cs typeface="Times New Roman"/>
              </a:rPr>
              <a:t> </a:t>
            </a:r>
            <a:r>
              <a:rPr dirty="0" sz="950" spc="-10">
                <a:latin typeface="Times New Roman"/>
                <a:cs typeface="Times New Roman"/>
              </a:rPr>
              <a:t>improving.</a:t>
            </a:r>
            <a:endParaRPr sz="950">
              <a:latin typeface="Times New Roman"/>
              <a:cs typeface="Times New Roman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7518777" y="2342755"/>
            <a:ext cx="1943100" cy="6134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ts val="1175"/>
              </a:lnSpc>
              <a:spcBef>
                <a:spcPts val="125"/>
              </a:spcBef>
            </a:pPr>
            <a:r>
              <a:rPr dirty="0" sz="1000" spc="45" b="1">
                <a:solidFill>
                  <a:srgbClr val="F16629"/>
                </a:solidFill>
                <a:latin typeface="Times New Roman"/>
                <a:cs typeface="Times New Roman"/>
              </a:rPr>
              <a:t>Physical</a:t>
            </a:r>
            <a:r>
              <a:rPr dirty="0" sz="1000" spc="20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b="1">
                <a:solidFill>
                  <a:srgbClr val="F16629"/>
                </a:solidFill>
                <a:latin typeface="Times New Roman"/>
                <a:cs typeface="Times New Roman"/>
              </a:rPr>
              <a:t>Sales</a:t>
            </a:r>
            <a:r>
              <a:rPr dirty="0" sz="1000" spc="20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35" b="1">
                <a:solidFill>
                  <a:srgbClr val="F16629"/>
                </a:solidFill>
                <a:latin typeface="Times New Roman"/>
                <a:cs typeface="Times New Roman"/>
              </a:rPr>
              <a:t>Channels</a:t>
            </a:r>
            <a:endParaRPr sz="1000">
              <a:latin typeface="Times New Roman"/>
              <a:cs typeface="Times New Roman"/>
            </a:endParaRPr>
          </a:p>
          <a:p>
            <a:pPr marL="12700" marR="5080">
              <a:lnSpc>
                <a:spcPct val="93500"/>
              </a:lnSpc>
              <a:spcBef>
                <a:spcPts val="55"/>
              </a:spcBef>
            </a:pPr>
            <a:r>
              <a:rPr dirty="0" sz="1000">
                <a:latin typeface="Times New Roman"/>
                <a:cs typeface="Times New Roman"/>
              </a:rPr>
              <a:t>Direct</a:t>
            </a:r>
            <a:r>
              <a:rPr dirty="0" sz="1000" spc="28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firm</a:t>
            </a:r>
            <a:r>
              <a:rPr dirty="0" sz="1000" spc="28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visits</a:t>
            </a:r>
            <a:r>
              <a:rPr dirty="0" sz="1000" spc="28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and</a:t>
            </a:r>
            <a:r>
              <a:rPr dirty="0" sz="1000" spc="285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partnership </a:t>
            </a:r>
            <a:r>
              <a:rPr dirty="0" sz="1000" spc="10">
                <a:latin typeface="Times New Roman"/>
                <a:cs typeface="Times New Roman"/>
              </a:rPr>
              <a:t>meetings</a:t>
            </a:r>
            <a:r>
              <a:rPr dirty="0" sz="1000" spc="290">
                <a:latin typeface="Times New Roman"/>
                <a:cs typeface="Times New Roman"/>
              </a:rPr>
              <a:t> </a:t>
            </a:r>
            <a:r>
              <a:rPr dirty="0" sz="1000" spc="10">
                <a:latin typeface="Times New Roman"/>
                <a:cs typeface="Times New Roman"/>
              </a:rPr>
              <a:t>with</a:t>
            </a:r>
            <a:r>
              <a:rPr dirty="0" sz="1000" spc="29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construction companies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7518777" y="3767675"/>
            <a:ext cx="1757045" cy="47498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ts val="1175"/>
              </a:lnSpc>
              <a:spcBef>
                <a:spcPts val="125"/>
              </a:spcBef>
            </a:pPr>
            <a:r>
              <a:rPr dirty="0" sz="1000" b="1">
                <a:solidFill>
                  <a:srgbClr val="F16629"/>
                </a:solidFill>
                <a:latin typeface="Times New Roman"/>
                <a:cs typeface="Times New Roman"/>
              </a:rPr>
              <a:t>Sales</a:t>
            </a:r>
            <a:r>
              <a:rPr dirty="0" sz="1000" spc="30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-20" b="1">
                <a:solidFill>
                  <a:srgbClr val="F16629"/>
                </a:solidFill>
                <a:latin typeface="Times New Roman"/>
                <a:cs typeface="Times New Roman"/>
              </a:rPr>
              <a:t>KPIs</a:t>
            </a:r>
            <a:endParaRPr sz="1000">
              <a:latin typeface="Times New Roman"/>
              <a:cs typeface="Times New Roman"/>
            </a:endParaRPr>
          </a:p>
          <a:p>
            <a:pPr marL="12700" marR="5080">
              <a:lnSpc>
                <a:spcPts val="1150"/>
              </a:lnSpc>
              <a:spcBef>
                <a:spcPts val="55"/>
              </a:spcBef>
            </a:pPr>
            <a:r>
              <a:rPr dirty="0" sz="1000">
                <a:latin typeface="Times New Roman"/>
                <a:cs typeface="Times New Roman"/>
              </a:rPr>
              <a:t>Revenue</a:t>
            </a:r>
            <a:r>
              <a:rPr dirty="0" sz="1000" spc="32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Growth</a:t>
            </a:r>
            <a:r>
              <a:rPr dirty="0" sz="1000" spc="32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–</a:t>
            </a:r>
            <a:r>
              <a:rPr dirty="0" sz="1000" spc="32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increase</a:t>
            </a:r>
            <a:r>
              <a:rPr dirty="0" sz="1000" spc="325">
                <a:latin typeface="Times New Roman"/>
                <a:cs typeface="Times New Roman"/>
              </a:rPr>
              <a:t> </a:t>
            </a:r>
            <a:r>
              <a:rPr dirty="0" sz="1000" spc="-25">
                <a:latin typeface="Times New Roman"/>
                <a:cs typeface="Times New Roman"/>
              </a:rPr>
              <a:t>in </a:t>
            </a:r>
            <a:r>
              <a:rPr dirty="0" sz="1000" spc="45">
                <a:latin typeface="Times New Roman"/>
                <a:cs typeface="Times New Roman"/>
              </a:rPr>
              <a:t>subscriptions</a:t>
            </a:r>
            <a:r>
              <a:rPr dirty="0" sz="1000" spc="17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over</a:t>
            </a:r>
            <a:r>
              <a:rPr dirty="0" sz="1000" spc="175">
                <a:latin typeface="Times New Roman"/>
                <a:cs typeface="Times New Roman"/>
              </a:rPr>
              <a:t> </a:t>
            </a:r>
            <a:r>
              <a:rPr dirty="0" sz="1000" spc="-20">
                <a:latin typeface="Times New Roman"/>
                <a:cs typeface="Times New Roman"/>
              </a:rPr>
              <a:t>time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13" name="object 13" descr=""/>
          <p:cNvSpPr/>
          <p:nvPr/>
        </p:nvSpPr>
        <p:spPr>
          <a:xfrm>
            <a:off x="612981" y="5132013"/>
            <a:ext cx="1628775" cy="651510"/>
          </a:xfrm>
          <a:custGeom>
            <a:avLst/>
            <a:gdLst/>
            <a:ahLst/>
            <a:cxnLst/>
            <a:rect l="l" t="t" r="r" b="b"/>
            <a:pathLst>
              <a:path w="1628775" h="651510">
                <a:moveTo>
                  <a:pt x="1552402" y="651391"/>
                </a:moveTo>
                <a:lnTo>
                  <a:pt x="76077" y="651391"/>
                </a:lnTo>
                <a:lnTo>
                  <a:pt x="70782" y="650870"/>
                </a:lnTo>
                <a:lnTo>
                  <a:pt x="31741" y="634699"/>
                </a:lnTo>
                <a:lnTo>
                  <a:pt x="4152" y="596187"/>
                </a:lnTo>
                <a:lnTo>
                  <a:pt x="0" y="575313"/>
                </a:lnTo>
                <a:lnTo>
                  <a:pt x="0" y="569967"/>
                </a:lnTo>
                <a:lnTo>
                  <a:pt x="0" y="76077"/>
                </a:lnTo>
                <a:lnTo>
                  <a:pt x="16692" y="31741"/>
                </a:lnTo>
                <a:lnTo>
                  <a:pt x="55203" y="4151"/>
                </a:lnTo>
                <a:lnTo>
                  <a:pt x="76077" y="0"/>
                </a:lnTo>
                <a:lnTo>
                  <a:pt x="1552402" y="0"/>
                </a:lnTo>
                <a:lnTo>
                  <a:pt x="1596737" y="16692"/>
                </a:lnTo>
                <a:lnTo>
                  <a:pt x="1624327" y="55203"/>
                </a:lnTo>
                <a:lnTo>
                  <a:pt x="1628479" y="76077"/>
                </a:lnTo>
                <a:lnTo>
                  <a:pt x="1628479" y="575313"/>
                </a:lnTo>
                <a:lnTo>
                  <a:pt x="1611786" y="619649"/>
                </a:lnTo>
                <a:lnTo>
                  <a:pt x="1573275" y="647239"/>
                </a:lnTo>
                <a:lnTo>
                  <a:pt x="1557697" y="650870"/>
                </a:lnTo>
                <a:lnTo>
                  <a:pt x="1552402" y="651391"/>
                </a:lnTo>
                <a:close/>
              </a:path>
            </a:pathLst>
          </a:custGeom>
          <a:solidFill>
            <a:srgbClr val="F1662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 txBox="1"/>
          <p:nvPr/>
        </p:nvSpPr>
        <p:spPr>
          <a:xfrm>
            <a:off x="918853" y="5290304"/>
            <a:ext cx="1010919" cy="320675"/>
          </a:xfrm>
          <a:prstGeom prst="rect">
            <a:avLst/>
          </a:prstGeom>
        </p:spPr>
        <p:txBody>
          <a:bodyPr wrap="square" lIns="0" tIns="31750" rIns="0" bIns="0" rtlCol="0" vert="horz">
            <a:spAutoFit/>
          </a:bodyPr>
          <a:lstStyle/>
          <a:p>
            <a:pPr marL="12700" marR="5080" indent="217170">
              <a:lnSpc>
                <a:spcPts val="1090"/>
              </a:lnSpc>
              <a:spcBef>
                <a:spcPts val="250"/>
              </a:spcBef>
            </a:pPr>
            <a:r>
              <a:rPr dirty="0" sz="1000" spc="-10">
                <a:solidFill>
                  <a:srgbClr val="FFFFFF"/>
                </a:solidFill>
                <a:latin typeface="Times New Roman"/>
                <a:cs typeface="Times New Roman"/>
              </a:rPr>
              <a:t>structura- aestra.netlify.app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3057250" y="5217022"/>
            <a:ext cx="4648835" cy="46672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ctr">
              <a:lnSpc>
                <a:spcPts val="1175"/>
              </a:lnSpc>
              <a:spcBef>
                <a:spcPts val="125"/>
              </a:spcBef>
            </a:pPr>
            <a:r>
              <a:rPr dirty="0" sz="1000" b="1">
                <a:solidFill>
                  <a:srgbClr val="F16629"/>
                </a:solidFill>
                <a:latin typeface="Times New Roman"/>
                <a:cs typeface="Times New Roman"/>
              </a:rPr>
              <a:t>GTM</a:t>
            </a:r>
            <a:r>
              <a:rPr dirty="0" sz="1000" spc="21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000" spc="-10" b="1">
                <a:solidFill>
                  <a:srgbClr val="F16629"/>
                </a:solidFill>
                <a:latin typeface="Times New Roman"/>
                <a:cs typeface="Times New Roman"/>
              </a:rPr>
              <a:t>Partners</a:t>
            </a:r>
            <a:endParaRPr sz="1000">
              <a:latin typeface="Times New Roman"/>
              <a:cs typeface="Times New Roman"/>
            </a:endParaRPr>
          </a:p>
          <a:p>
            <a:pPr algn="ctr" marL="12700" marR="5080">
              <a:lnSpc>
                <a:spcPts val="1090"/>
              </a:lnSpc>
              <a:spcBef>
                <a:spcPts val="105"/>
              </a:spcBef>
            </a:pPr>
            <a:r>
              <a:rPr dirty="0" sz="1000" spc="20">
                <a:latin typeface="Times New Roman"/>
                <a:cs typeface="Times New Roman"/>
              </a:rPr>
              <a:t>Digital:</a:t>
            </a:r>
            <a:r>
              <a:rPr dirty="0" sz="1000" spc="24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Surveys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(Google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Forms)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Offline:</a:t>
            </a:r>
            <a:r>
              <a:rPr dirty="0" sz="1000" spc="24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Focus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group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discussions</a:t>
            </a:r>
            <a:r>
              <a:rPr dirty="0" sz="1000" spc="24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or</a:t>
            </a:r>
            <a:r>
              <a:rPr dirty="0" sz="1000" spc="24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interviews </a:t>
            </a:r>
            <a:r>
              <a:rPr dirty="0" sz="1000">
                <a:latin typeface="Times New Roman"/>
                <a:cs typeface="Times New Roman"/>
              </a:rPr>
              <a:t>with</a:t>
            </a:r>
            <a:r>
              <a:rPr dirty="0" sz="1000" spc="31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partner</a:t>
            </a:r>
            <a:r>
              <a:rPr dirty="0" sz="1000" spc="31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firms</a:t>
            </a:r>
            <a:r>
              <a:rPr dirty="0" sz="1000" spc="31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for</a:t>
            </a:r>
            <a:r>
              <a:rPr dirty="0" sz="1000" spc="31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detailed</a:t>
            </a:r>
            <a:r>
              <a:rPr dirty="0" sz="1000" spc="31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insights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16" name="object 16" descr=""/>
          <p:cNvSpPr/>
          <p:nvPr/>
        </p:nvSpPr>
        <p:spPr>
          <a:xfrm>
            <a:off x="8527394" y="5132013"/>
            <a:ext cx="1628775" cy="651510"/>
          </a:xfrm>
          <a:custGeom>
            <a:avLst/>
            <a:gdLst/>
            <a:ahLst/>
            <a:cxnLst/>
            <a:rect l="l" t="t" r="r" b="b"/>
            <a:pathLst>
              <a:path w="1628775" h="651510">
                <a:moveTo>
                  <a:pt x="1552401" y="651391"/>
                </a:moveTo>
                <a:lnTo>
                  <a:pt x="76077" y="651391"/>
                </a:lnTo>
                <a:lnTo>
                  <a:pt x="70782" y="650870"/>
                </a:lnTo>
                <a:lnTo>
                  <a:pt x="31740" y="634699"/>
                </a:lnTo>
                <a:lnTo>
                  <a:pt x="4151" y="596187"/>
                </a:lnTo>
                <a:lnTo>
                  <a:pt x="0" y="575313"/>
                </a:lnTo>
                <a:lnTo>
                  <a:pt x="0" y="569967"/>
                </a:lnTo>
                <a:lnTo>
                  <a:pt x="0" y="76077"/>
                </a:lnTo>
                <a:lnTo>
                  <a:pt x="16692" y="31741"/>
                </a:lnTo>
                <a:lnTo>
                  <a:pt x="55203" y="4151"/>
                </a:lnTo>
                <a:lnTo>
                  <a:pt x="76077" y="0"/>
                </a:lnTo>
                <a:lnTo>
                  <a:pt x="1552401" y="0"/>
                </a:lnTo>
                <a:lnTo>
                  <a:pt x="1596736" y="16692"/>
                </a:lnTo>
                <a:lnTo>
                  <a:pt x="1624326" y="55203"/>
                </a:lnTo>
                <a:lnTo>
                  <a:pt x="1628479" y="76077"/>
                </a:lnTo>
                <a:lnTo>
                  <a:pt x="1628479" y="575313"/>
                </a:lnTo>
                <a:lnTo>
                  <a:pt x="1611786" y="619649"/>
                </a:lnTo>
                <a:lnTo>
                  <a:pt x="1573274" y="647239"/>
                </a:lnTo>
                <a:lnTo>
                  <a:pt x="1557696" y="650870"/>
                </a:lnTo>
                <a:lnTo>
                  <a:pt x="1552401" y="651391"/>
                </a:lnTo>
                <a:close/>
              </a:path>
            </a:pathLst>
          </a:custGeom>
          <a:solidFill>
            <a:srgbClr val="F1662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 descr=""/>
          <p:cNvSpPr txBox="1"/>
          <p:nvPr/>
        </p:nvSpPr>
        <p:spPr>
          <a:xfrm>
            <a:off x="8655150" y="5143741"/>
            <a:ext cx="1367155" cy="613410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algn="ctr" marL="12700" marR="5080">
              <a:lnSpc>
                <a:spcPct val="94400"/>
              </a:lnSpc>
              <a:spcBef>
                <a:spcPts val="190"/>
              </a:spcBef>
            </a:pPr>
            <a:r>
              <a:rPr dirty="0" sz="1000" spc="-10">
                <a:solidFill>
                  <a:srgbClr val="FFFFFF"/>
                </a:solidFill>
                <a:latin typeface="Times New Roman"/>
                <a:cs typeface="Times New Roman"/>
              </a:rPr>
              <a:t>https://drive.google.co</a:t>
            </a:r>
            <a:r>
              <a:rPr dirty="0" sz="1000" spc="5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000" spc="-10">
                <a:solidFill>
                  <a:srgbClr val="FFFFFF"/>
                </a:solidFill>
                <a:latin typeface="Times New Roman"/>
                <a:cs typeface="Times New Roman"/>
              </a:rPr>
              <a:t>m/drive/folders/1LHSf</a:t>
            </a:r>
            <a:r>
              <a:rPr dirty="0" sz="1000" spc="5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000" spc="35">
                <a:solidFill>
                  <a:srgbClr val="FFFFFF"/>
                </a:solidFill>
                <a:latin typeface="Times New Roman"/>
                <a:cs typeface="Times New Roman"/>
              </a:rPr>
              <a:t>ET0gPuyqnIEnqaiG0M </a:t>
            </a:r>
            <a:r>
              <a:rPr dirty="0" sz="1000" spc="-10">
                <a:solidFill>
                  <a:srgbClr val="FFFFFF"/>
                </a:solidFill>
                <a:latin typeface="Times New Roman"/>
                <a:cs typeface="Times New Roman"/>
              </a:rPr>
              <a:t>IvHlET6nZc</a:t>
            </a:r>
            <a:endParaRPr sz="1000">
              <a:latin typeface="Times New Roman"/>
              <a:cs typeface="Times New Roman"/>
            </a:endParaRPr>
          </a:p>
        </p:txBody>
      </p:sp>
      <p:pic>
        <p:nvPicPr>
          <p:cNvPr id="18" name="object 1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08116" y="2379976"/>
            <a:ext cx="4120054" cy="248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417563" y="417563"/>
            <a:ext cx="9930130" cy="3827145"/>
            <a:chOff x="417563" y="417563"/>
            <a:chExt cx="9930130" cy="3827145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7563" y="417563"/>
              <a:ext cx="9929563" cy="3826879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83259" y="645547"/>
              <a:ext cx="977075" cy="51296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27572" rIns="0" bIns="0" rtlCol="0" vert="horz">
            <a:spAutoFit/>
          </a:bodyPr>
          <a:lstStyle/>
          <a:p>
            <a:pPr marL="224154">
              <a:lnSpc>
                <a:spcPct val="100000"/>
              </a:lnSpc>
              <a:spcBef>
                <a:spcPts val="125"/>
              </a:spcBef>
            </a:pPr>
            <a:r>
              <a:rPr dirty="0" sz="3050">
                <a:solidFill>
                  <a:srgbClr val="FFFFFF"/>
                </a:solidFill>
              </a:rPr>
              <a:t>Venture</a:t>
            </a:r>
            <a:r>
              <a:rPr dirty="0" sz="3050" spc="-75">
                <a:solidFill>
                  <a:srgbClr val="FFFFFF"/>
                </a:solidFill>
              </a:rPr>
              <a:t> </a:t>
            </a:r>
            <a:r>
              <a:rPr dirty="0" sz="3050" spc="-20">
                <a:solidFill>
                  <a:srgbClr val="FFFFFF"/>
                </a:solidFill>
              </a:rPr>
              <a:t>Team</a:t>
            </a:r>
            <a:endParaRPr sz="3050"/>
          </a:p>
        </p:txBody>
      </p:sp>
      <p:grpSp>
        <p:nvGrpSpPr>
          <p:cNvPr id="6" name="object 6" descr=""/>
          <p:cNvGrpSpPr/>
          <p:nvPr/>
        </p:nvGrpSpPr>
        <p:grpSpPr>
          <a:xfrm>
            <a:off x="417563" y="3723335"/>
            <a:ext cx="9930130" cy="2117090"/>
            <a:chOff x="417563" y="3723335"/>
            <a:chExt cx="9930130" cy="2117090"/>
          </a:xfrm>
        </p:grpSpPr>
        <p:sp>
          <p:nvSpPr>
            <p:cNvPr id="7" name="object 7" descr=""/>
            <p:cNvSpPr/>
            <p:nvPr/>
          </p:nvSpPr>
          <p:spPr>
            <a:xfrm>
              <a:off x="417563" y="4211873"/>
              <a:ext cx="9930130" cy="1628775"/>
            </a:xfrm>
            <a:custGeom>
              <a:avLst/>
              <a:gdLst/>
              <a:ahLst/>
              <a:cxnLst/>
              <a:rect l="l" t="t" r="r" b="b"/>
              <a:pathLst>
                <a:path w="9930130" h="1628775">
                  <a:moveTo>
                    <a:pt x="9929562" y="1628459"/>
                  </a:moveTo>
                  <a:lnTo>
                    <a:pt x="0" y="1628459"/>
                  </a:lnTo>
                  <a:lnTo>
                    <a:pt x="0" y="0"/>
                  </a:lnTo>
                  <a:lnTo>
                    <a:pt x="9929562" y="0"/>
                  </a:lnTo>
                  <a:lnTo>
                    <a:pt x="9929562" y="1628459"/>
                  </a:lnTo>
                  <a:close/>
                </a:path>
              </a:pathLst>
            </a:custGeom>
            <a:solidFill>
              <a:srgbClr val="B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1911" y="3723335"/>
              <a:ext cx="977075" cy="977075"/>
            </a:xfrm>
            <a:prstGeom prst="rect">
              <a:avLst/>
            </a:prstGeom>
          </p:spPr>
        </p:pic>
      </p:grpSp>
      <p:sp>
        <p:nvSpPr>
          <p:cNvPr id="9" name="object 9" descr=""/>
          <p:cNvSpPr txBox="1"/>
          <p:nvPr/>
        </p:nvSpPr>
        <p:spPr>
          <a:xfrm>
            <a:off x="931822" y="4764249"/>
            <a:ext cx="2279015" cy="497840"/>
          </a:xfrm>
          <a:prstGeom prst="rect">
            <a:avLst/>
          </a:prstGeom>
        </p:spPr>
        <p:txBody>
          <a:bodyPr wrap="square" lIns="0" tIns="3492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75"/>
              </a:spcBef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Name:</a:t>
            </a:r>
            <a:r>
              <a:rPr dirty="0" sz="1400" spc="18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Ma.</a:t>
            </a:r>
            <a:r>
              <a:rPr dirty="0" sz="1400" spc="18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Ericha</a:t>
            </a:r>
            <a:r>
              <a:rPr dirty="0" sz="1400" spc="18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FFFFF"/>
                </a:solidFill>
                <a:latin typeface="Times New Roman"/>
                <a:cs typeface="Times New Roman"/>
              </a:rPr>
              <a:t>Guanzon</a:t>
            </a: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80"/>
              </a:spcBef>
            </a:pP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Major:</a:t>
            </a:r>
            <a:r>
              <a:rPr dirty="0" sz="1400" spc="25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Computer</a:t>
            </a:r>
            <a:r>
              <a:rPr dirty="0" sz="1400" spc="25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Science</a:t>
            </a:r>
            <a:endParaRPr sz="1400">
              <a:latin typeface="Times New Roman"/>
              <a:cs typeface="Times New Roman"/>
            </a:endParaRPr>
          </a:p>
        </p:txBody>
      </p:sp>
      <p:grpSp>
        <p:nvGrpSpPr>
          <p:cNvPr id="10" name="object 10" descr=""/>
          <p:cNvGrpSpPr/>
          <p:nvPr/>
        </p:nvGrpSpPr>
        <p:grpSpPr>
          <a:xfrm>
            <a:off x="417563" y="3723335"/>
            <a:ext cx="9930130" cy="2280285"/>
            <a:chOff x="417563" y="3723335"/>
            <a:chExt cx="9930130" cy="2280285"/>
          </a:xfrm>
        </p:grpSpPr>
        <p:pic>
          <p:nvPicPr>
            <p:cNvPr id="11" name="object 1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895826" y="3723335"/>
              <a:ext cx="977075" cy="977075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209741" y="3723335"/>
              <a:ext cx="977075" cy="977075"/>
            </a:xfrm>
            <a:prstGeom prst="rect">
              <a:avLst/>
            </a:prstGeom>
          </p:spPr>
        </p:pic>
        <p:sp>
          <p:nvSpPr>
            <p:cNvPr id="13" name="object 13" descr=""/>
            <p:cNvSpPr/>
            <p:nvPr/>
          </p:nvSpPr>
          <p:spPr>
            <a:xfrm>
              <a:off x="417563" y="5840333"/>
              <a:ext cx="8758555" cy="81915"/>
            </a:xfrm>
            <a:custGeom>
              <a:avLst/>
              <a:gdLst/>
              <a:ahLst/>
              <a:cxnLst/>
              <a:rect l="l" t="t" r="r" b="b"/>
              <a:pathLst>
                <a:path w="8758555" h="81914">
                  <a:moveTo>
                    <a:pt x="0" y="81422"/>
                  </a:moveTo>
                  <a:lnTo>
                    <a:pt x="8757927" y="81422"/>
                  </a:lnTo>
                  <a:lnTo>
                    <a:pt x="8757927" y="0"/>
                  </a:lnTo>
                  <a:lnTo>
                    <a:pt x="0" y="0"/>
                  </a:lnTo>
                  <a:lnTo>
                    <a:pt x="0" y="81422"/>
                  </a:lnTo>
                  <a:close/>
                </a:path>
              </a:pathLst>
            </a:custGeom>
            <a:solidFill>
              <a:srgbClr val="F587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417563" y="5921755"/>
              <a:ext cx="8758555" cy="81915"/>
            </a:xfrm>
            <a:custGeom>
              <a:avLst/>
              <a:gdLst/>
              <a:ahLst/>
              <a:cxnLst/>
              <a:rect l="l" t="t" r="r" b="b"/>
              <a:pathLst>
                <a:path w="8758555" h="81914">
                  <a:moveTo>
                    <a:pt x="0" y="81422"/>
                  </a:moveTo>
                  <a:lnTo>
                    <a:pt x="8757927" y="81422"/>
                  </a:lnTo>
                  <a:lnTo>
                    <a:pt x="8757927" y="0"/>
                  </a:lnTo>
                  <a:lnTo>
                    <a:pt x="0" y="0"/>
                  </a:lnTo>
                  <a:lnTo>
                    <a:pt x="0" y="81422"/>
                  </a:lnTo>
                  <a:close/>
                </a:path>
              </a:pathLst>
            </a:custGeom>
            <a:solidFill>
              <a:srgbClr val="F1662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9175483" y="5840335"/>
              <a:ext cx="1172210" cy="163195"/>
            </a:xfrm>
            <a:custGeom>
              <a:avLst/>
              <a:gdLst/>
              <a:ahLst/>
              <a:cxnLst/>
              <a:rect l="l" t="t" r="r" b="b"/>
              <a:pathLst>
                <a:path w="1172209" h="163195">
                  <a:moveTo>
                    <a:pt x="1171638" y="0"/>
                  </a:moveTo>
                  <a:lnTo>
                    <a:pt x="1130007" y="0"/>
                  </a:lnTo>
                  <a:lnTo>
                    <a:pt x="182321" y="0"/>
                  </a:lnTo>
                  <a:lnTo>
                    <a:pt x="136639" y="0"/>
                  </a:lnTo>
                  <a:lnTo>
                    <a:pt x="0" y="162852"/>
                  </a:lnTo>
                  <a:lnTo>
                    <a:pt x="182321" y="162852"/>
                  </a:lnTo>
                  <a:lnTo>
                    <a:pt x="993355" y="162852"/>
                  </a:lnTo>
                  <a:lnTo>
                    <a:pt x="1171638" y="162852"/>
                  </a:lnTo>
                  <a:lnTo>
                    <a:pt x="1171638" y="0"/>
                  </a:lnTo>
                  <a:close/>
                </a:path>
              </a:pathLst>
            </a:custGeom>
            <a:solidFill>
              <a:srgbClr val="C1312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 descr=""/>
          <p:cNvSpPr txBox="1"/>
          <p:nvPr/>
        </p:nvSpPr>
        <p:spPr>
          <a:xfrm>
            <a:off x="4399550" y="4764249"/>
            <a:ext cx="1965960" cy="497840"/>
          </a:xfrm>
          <a:prstGeom prst="rect">
            <a:avLst/>
          </a:prstGeom>
        </p:spPr>
        <p:txBody>
          <a:bodyPr wrap="square" lIns="0" tIns="34925" rIns="0" bIns="0" rtlCol="0" vert="horz">
            <a:spAutoFit/>
          </a:bodyPr>
          <a:lstStyle/>
          <a:p>
            <a:pPr marL="85725">
              <a:lnSpc>
                <a:spcPct val="100000"/>
              </a:lnSpc>
              <a:spcBef>
                <a:spcPts val="275"/>
              </a:spcBef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Name:</a:t>
            </a:r>
            <a:r>
              <a:rPr dirty="0" sz="1400" spc="18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Jude</a:t>
            </a:r>
            <a:r>
              <a:rPr dirty="0" sz="1400" spc="18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FFFFF"/>
                </a:solidFill>
                <a:latin typeface="Times New Roman"/>
                <a:cs typeface="Times New Roman"/>
              </a:rPr>
              <a:t>Brillantes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80"/>
              </a:spcBef>
            </a:pP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Major:</a:t>
            </a:r>
            <a:r>
              <a:rPr dirty="0" sz="1400" spc="25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Computer</a:t>
            </a:r>
            <a:r>
              <a:rPr dirty="0" sz="1400" spc="25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Science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7539932" y="4764249"/>
            <a:ext cx="2307590" cy="497840"/>
          </a:xfrm>
          <a:prstGeom prst="rect">
            <a:avLst/>
          </a:prstGeom>
        </p:spPr>
        <p:txBody>
          <a:bodyPr wrap="square" lIns="0" tIns="3492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75"/>
              </a:spcBef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Name:</a:t>
            </a:r>
            <a:r>
              <a:rPr dirty="0" sz="1400" spc="17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Sa'ad</a:t>
            </a:r>
            <a:r>
              <a:rPr dirty="0" sz="1400" spc="17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Bin</a:t>
            </a:r>
            <a:r>
              <a:rPr dirty="0" sz="1400" spc="7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Ain</a:t>
            </a:r>
            <a:r>
              <a:rPr dirty="0" sz="1400" spc="17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FFFFF"/>
                </a:solidFill>
                <a:latin typeface="Times New Roman"/>
                <a:cs typeface="Times New Roman"/>
              </a:rPr>
              <a:t>Jandul</a:t>
            </a: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80"/>
              </a:spcBef>
            </a:pP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Major:</a:t>
            </a:r>
            <a:r>
              <a:rPr dirty="0" sz="1400" spc="25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Computer</a:t>
            </a:r>
            <a:r>
              <a:rPr dirty="0" sz="1400" spc="25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Science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417563" y="5840333"/>
            <a:ext cx="9930130" cy="163195"/>
          </a:xfrm>
          <a:prstGeom prst="rect">
            <a:avLst/>
          </a:prstGeom>
          <a:solidFill>
            <a:srgbClr val="F1662A"/>
          </a:solidFill>
        </p:spPr>
        <p:txBody>
          <a:bodyPr wrap="square" lIns="0" tIns="0" rIns="0" bIns="0" rtlCol="0" vert="horz">
            <a:spAutoFit/>
          </a:bodyPr>
          <a:lstStyle/>
          <a:p>
            <a:pPr algn="r" marR="564515">
              <a:lnSpc>
                <a:spcPts val="1160"/>
              </a:lnSpc>
            </a:pPr>
            <a:r>
              <a:rPr dirty="0" sz="1000" spc="-50" b="1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612981" y="1712205"/>
            <a:ext cx="3664585" cy="2035810"/>
            <a:chOff x="612981" y="1712205"/>
            <a:chExt cx="3664585" cy="2035810"/>
          </a:xfrm>
        </p:grpSpPr>
        <p:sp>
          <p:nvSpPr>
            <p:cNvPr id="3" name="object 3" descr=""/>
            <p:cNvSpPr/>
            <p:nvPr/>
          </p:nvSpPr>
          <p:spPr>
            <a:xfrm>
              <a:off x="612981" y="1712205"/>
              <a:ext cx="3664585" cy="2035810"/>
            </a:xfrm>
            <a:custGeom>
              <a:avLst/>
              <a:gdLst/>
              <a:ahLst/>
              <a:cxnLst/>
              <a:rect l="l" t="t" r="r" b="b"/>
              <a:pathLst>
                <a:path w="3664585" h="2035810">
                  <a:moveTo>
                    <a:pt x="3664079" y="2035599"/>
                  </a:moveTo>
                  <a:lnTo>
                    <a:pt x="0" y="2035599"/>
                  </a:lnTo>
                  <a:lnTo>
                    <a:pt x="0" y="0"/>
                  </a:lnTo>
                  <a:lnTo>
                    <a:pt x="3664079" y="0"/>
                  </a:lnTo>
                  <a:lnTo>
                    <a:pt x="3664079" y="2035599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1028242" y="2518307"/>
              <a:ext cx="57150" cy="276860"/>
            </a:xfrm>
            <a:custGeom>
              <a:avLst/>
              <a:gdLst/>
              <a:ahLst/>
              <a:cxnLst/>
              <a:rect l="l" t="t" r="r" b="b"/>
              <a:pathLst>
                <a:path w="57150" h="276860">
                  <a:moveTo>
                    <a:pt x="56997" y="244563"/>
                  </a:moveTo>
                  <a:lnTo>
                    <a:pt x="32270" y="219849"/>
                  </a:lnTo>
                  <a:lnTo>
                    <a:pt x="24714" y="219849"/>
                  </a:lnTo>
                  <a:lnTo>
                    <a:pt x="0" y="244563"/>
                  </a:lnTo>
                  <a:lnTo>
                    <a:pt x="0" y="252120"/>
                  </a:lnTo>
                  <a:lnTo>
                    <a:pt x="24714" y="276847"/>
                  </a:lnTo>
                  <a:lnTo>
                    <a:pt x="32270" y="276847"/>
                  </a:lnTo>
                  <a:lnTo>
                    <a:pt x="56997" y="252120"/>
                  </a:lnTo>
                  <a:lnTo>
                    <a:pt x="56997" y="248348"/>
                  </a:lnTo>
                  <a:lnTo>
                    <a:pt x="56997" y="244563"/>
                  </a:lnTo>
                  <a:close/>
                </a:path>
                <a:path w="57150" h="276860">
                  <a:moveTo>
                    <a:pt x="56997" y="24726"/>
                  </a:moveTo>
                  <a:lnTo>
                    <a:pt x="32270" y="0"/>
                  </a:lnTo>
                  <a:lnTo>
                    <a:pt x="24714" y="0"/>
                  </a:lnTo>
                  <a:lnTo>
                    <a:pt x="0" y="24726"/>
                  </a:lnTo>
                  <a:lnTo>
                    <a:pt x="0" y="32283"/>
                  </a:lnTo>
                  <a:lnTo>
                    <a:pt x="24714" y="56997"/>
                  </a:lnTo>
                  <a:lnTo>
                    <a:pt x="32270" y="56997"/>
                  </a:lnTo>
                  <a:lnTo>
                    <a:pt x="56997" y="32283"/>
                  </a:lnTo>
                  <a:lnTo>
                    <a:pt x="56997" y="28498"/>
                  </a:lnTo>
                  <a:lnTo>
                    <a:pt x="56997" y="2472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 descr=""/>
          <p:cNvSpPr txBox="1"/>
          <p:nvPr/>
        </p:nvSpPr>
        <p:spPr>
          <a:xfrm>
            <a:off x="612981" y="1712205"/>
            <a:ext cx="3664585" cy="2035810"/>
          </a:xfrm>
          <a:prstGeom prst="rect">
            <a:avLst/>
          </a:prstGeom>
        </p:spPr>
        <p:txBody>
          <a:bodyPr wrap="square" lIns="0" tIns="97155" rIns="0" bIns="0" rtlCol="0" vert="horz">
            <a:spAutoFit/>
          </a:bodyPr>
          <a:lstStyle/>
          <a:p>
            <a:pPr algn="ctr" marR="295910">
              <a:lnSpc>
                <a:spcPct val="100000"/>
              </a:lnSpc>
              <a:spcBef>
                <a:spcPts val="765"/>
              </a:spcBef>
            </a:pPr>
            <a:r>
              <a:rPr dirty="0" sz="1800" b="1">
                <a:solidFill>
                  <a:srgbClr val="BF0000"/>
                </a:solidFill>
                <a:latin typeface="Times New Roman"/>
                <a:cs typeface="Times New Roman"/>
              </a:rPr>
              <a:t>Revenue</a:t>
            </a:r>
            <a:r>
              <a:rPr dirty="0" sz="1800" spc="254" b="1">
                <a:solidFill>
                  <a:srgbClr val="BF0000"/>
                </a:solidFill>
                <a:latin typeface="Times New Roman"/>
                <a:cs typeface="Times New Roman"/>
              </a:rPr>
              <a:t> </a:t>
            </a:r>
            <a:r>
              <a:rPr dirty="0" sz="1800" spc="-10" b="1">
                <a:solidFill>
                  <a:srgbClr val="BF0000"/>
                </a:solidFill>
                <a:latin typeface="Times New Roman"/>
                <a:cs typeface="Times New Roman"/>
              </a:rPr>
              <a:t>Models/Streams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670"/>
              </a:spcBef>
            </a:pPr>
            <a:endParaRPr sz="1800">
              <a:latin typeface="Times New Roman"/>
              <a:cs typeface="Times New Roman"/>
            </a:endParaRPr>
          </a:p>
          <a:p>
            <a:pPr marL="586105" marR="1447800">
              <a:lnSpc>
                <a:spcPts val="1730"/>
              </a:lnSpc>
            </a:pPr>
            <a:r>
              <a:rPr dirty="0" sz="1500" spc="50">
                <a:latin typeface="Times New Roman"/>
                <a:cs typeface="Times New Roman"/>
              </a:rPr>
              <a:t>Licensing</a:t>
            </a:r>
            <a:r>
              <a:rPr dirty="0" sz="1500" spc="105">
                <a:latin typeface="Times New Roman"/>
                <a:cs typeface="Times New Roman"/>
              </a:rPr>
              <a:t> </a:t>
            </a:r>
            <a:r>
              <a:rPr dirty="0" sz="1500" spc="-20">
                <a:latin typeface="Times New Roman"/>
                <a:cs typeface="Times New Roman"/>
              </a:rPr>
              <a:t>Model </a:t>
            </a:r>
            <a:r>
              <a:rPr dirty="0" sz="1500" spc="55">
                <a:latin typeface="Times New Roman"/>
                <a:cs typeface="Times New Roman"/>
              </a:rPr>
              <a:t>Pay-</a:t>
            </a:r>
            <a:r>
              <a:rPr dirty="0" sz="1500">
                <a:latin typeface="Times New Roman"/>
                <a:cs typeface="Times New Roman"/>
              </a:rPr>
              <a:t>per-Use</a:t>
            </a:r>
            <a:r>
              <a:rPr dirty="0" sz="1500" spc="405">
                <a:latin typeface="Times New Roman"/>
                <a:cs typeface="Times New Roman"/>
              </a:rPr>
              <a:t> </a:t>
            </a:r>
            <a:r>
              <a:rPr dirty="0" sz="1500" spc="-20">
                <a:latin typeface="Times New Roman"/>
                <a:cs typeface="Times New Roman"/>
              </a:rPr>
              <a:t>Model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/>
          <p:nvPr/>
        </p:nvSpPr>
        <p:spPr>
          <a:xfrm>
            <a:off x="612978" y="3992079"/>
            <a:ext cx="3664585" cy="2035810"/>
          </a:xfrm>
          <a:custGeom>
            <a:avLst/>
            <a:gdLst/>
            <a:ahLst/>
            <a:cxnLst/>
            <a:rect l="l" t="t" r="r" b="b"/>
            <a:pathLst>
              <a:path w="3664585" h="2035810">
                <a:moveTo>
                  <a:pt x="3664077" y="2011172"/>
                </a:moveTo>
                <a:lnTo>
                  <a:pt x="0" y="2011172"/>
                </a:lnTo>
                <a:lnTo>
                  <a:pt x="0" y="2035606"/>
                </a:lnTo>
                <a:lnTo>
                  <a:pt x="3664077" y="2035606"/>
                </a:lnTo>
                <a:lnTo>
                  <a:pt x="3664077" y="2011172"/>
                </a:lnTo>
                <a:close/>
              </a:path>
              <a:path w="3664585" h="2035810">
                <a:moveTo>
                  <a:pt x="3664077" y="0"/>
                </a:moveTo>
                <a:lnTo>
                  <a:pt x="0" y="0"/>
                </a:lnTo>
                <a:lnTo>
                  <a:pt x="0" y="1848332"/>
                </a:lnTo>
                <a:lnTo>
                  <a:pt x="3664077" y="1848332"/>
                </a:lnTo>
                <a:lnTo>
                  <a:pt x="3664077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/>
          <p:nvPr/>
        </p:nvSpPr>
        <p:spPr>
          <a:xfrm>
            <a:off x="991117" y="4077086"/>
            <a:ext cx="768985" cy="29908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800" spc="-10" b="1">
                <a:solidFill>
                  <a:srgbClr val="BF0000"/>
                </a:solidFill>
                <a:latin typeface="Times New Roman"/>
                <a:cs typeface="Times New Roman"/>
              </a:rPr>
              <a:t>Pricing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612981" y="4798175"/>
            <a:ext cx="9535160" cy="1205230"/>
            <a:chOff x="612981" y="4798175"/>
            <a:chExt cx="9535160" cy="1205230"/>
          </a:xfrm>
        </p:grpSpPr>
        <p:sp>
          <p:nvSpPr>
            <p:cNvPr id="9" name="object 9" descr=""/>
            <p:cNvSpPr/>
            <p:nvPr/>
          </p:nvSpPr>
          <p:spPr>
            <a:xfrm>
              <a:off x="1028242" y="4798186"/>
              <a:ext cx="57150" cy="488950"/>
            </a:xfrm>
            <a:custGeom>
              <a:avLst/>
              <a:gdLst/>
              <a:ahLst/>
              <a:cxnLst/>
              <a:rect l="l" t="t" r="r" b="b"/>
              <a:pathLst>
                <a:path w="57150" h="488950">
                  <a:moveTo>
                    <a:pt x="56997" y="456260"/>
                  </a:moveTo>
                  <a:lnTo>
                    <a:pt x="32270" y="431546"/>
                  </a:lnTo>
                  <a:lnTo>
                    <a:pt x="24714" y="431546"/>
                  </a:lnTo>
                  <a:lnTo>
                    <a:pt x="0" y="456260"/>
                  </a:lnTo>
                  <a:lnTo>
                    <a:pt x="0" y="463816"/>
                  </a:lnTo>
                  <a:lnTo>
                    <a:pt x="24714" y="488543"/>
                  </a:lnTo>
                  <a:lnTo>
                    <a:pt x="32270" y="488543"/>
                  </a:lnTo>
                  <a:lnTo>
                    <a:pt x="56997" y="463816"/>
                  </a:lnTo>
                  <a:lnTo>
                    <a:pt x="56997" y="460044"/>
                  </a:lnTo>
                  <a:lnTo>
                    <a:pt x="56997" y="456260"/>
                  </a:lnTo>
                  <a:close/>
                </a:path>
                <a:path w="57150" h="488950">
                  <a:moveTo>
                    <a:pt x="56997" y="24714"/>
                  </a:moveTo>
                  <a:lnTo>
                    <a:pt x="32270" y="0"/>
                  </a:lnTo>
                  <a:lnTo>
                    <a:pt x="24714" y="0"/>
                  </a:lnTo>
                  <a:lnTo>
                    <a:pt x="0" y="24714"/>
                  </a:lnTo>
                  <a:lnTo>
                    <a:pt x="0" y="32270"/>
                  </a:lnTo>
                  <a:lnTo>
                    <a:pt x="24714" y="56984"/>
                  </a:lnTo>
                  <a:lnTo>
                    <a:pt x="32270" y="56984"/>
                  </a:lnTo>
                  <a:lnTo>
                    <a:pt x="56997" y="32270"/>
                  </a:lnTo>
                  <a:lnTo>
                    <a:pt x="56997" y="28498"/>
                  </a:lnTo>
                  <a:lnTo>
                    <a:pt x="56997" y="2471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612981" y="5840402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587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612981" y="5921826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1662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9020886" y="5840412"/>
              <a:ext cx="1127125" cy="163195"/>
            </a:xfrm>
            <a:custGeom>
              <a:avLst/>
              <a:gdLst/>
              <a:ahLst/>
              <a:cxnLst/>
              <a:rect l="l" t="t" r="r" b="b"/>
              <a:pathLst>
                <a:path w="1127125" h="163195">
                  <a:moveTo>
                    <a:pt x="1126845" y="0"/>
                  </a:moveTo>
                  <a:lnTo>
                    <a:pt x="1089317" y="0"/>
                  </a:lnTo>
                  <a:lnTo>
                    <a:pt x="174180" y="0"/>
                  </a:lnTo>
                  <a:lnTo>
                    <a:pt x="136652" y="0"/>
                  </a:lnTo>
                  <a:lnTo>
                    <a:pt x="0" y="162839"/>
                  </a:lnTo>
                  <a:lnTo>
                    <a:pt x="174180" y="162839"/>
                  </a:lnTo>
                  <a:lnTo>
                    <a:pt x="952665" y="162839"/>
                  </a:lnTo>
                  <a:lnTo>
                    <a:pt x="1126845" y="162839"/>
                  </a:lnTo>
                  <a:lnTo>
                    <a:pt x="1126845" y="0"/>
                  </a:lnTo>
                  <a:close/>
                </a:path>
              </a:pathLst>
            </a:custGeom>
            <a:solidFill>
              <a:srgbClr val="C1312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 descr=""/>
          <p:cNvSpPr txBox="1"/>
          <p:nvPr/>
        </p:nvSpPr>
        <p:spPr>
          <a:xfrm>
            <a:off x="1186534" y="4679624"/>
            <a:ext cx="2488565" cy="903605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marL="12700" marR="246379">
              <a:lnSpc>
                <a:spcPts val="1730"/>
              </a:lnSpc>
              <a:spcBef>
                <a:spcPts val="254"/>
              </a:spcBef>
            </a:pPr>
            <a:r>
              <a:rPr dirty="0" sz="1500" b="1">
                <a:latin typeface="Times New Roman"/>
                <a:cs typeface="Times New Roman"/>
              </a:rPr>
              <a:t>Unit</a:t>
            </a:r>
            <a:r>
              <a:rPr dirty="0" sz="1500" spc="254" b="1">
                <a:latin typeface="Times New Roman"/>
                <a:cs typeface="Times New Roman"/>
              </a:rPr>
              <a:t> </a:t>
            </a:r>
            <a:r>
              <a:rPr dirty="0" sz="1500" b="1">
                <a:latin typeface="Times New Roman"/>
                <a:cs typeface="Times New Roman"/>
              </a:rPr>
              <a:t>of</a:t>
            </a:r>
            <a:r>
              <a:rPr dirty="0" sz="1500" spc="250" b="1">
                <a:latin typeface="Times New Roman"/>
                <a:cs typeface="Times New Roman"/>
              </a:rPr>
              <a:t> </a:t>
            </a:r>
            <a:r>
              <a:rPr dirty="0" sz="1500" b="1">
                <a:latin typeface="Times New Roman"/>
                <a:cs typeface="Times New Roman"/>
              </a:rPr>
              <a:t>Sale:</a:t>
            </a:r>
            <a:r>
              <a:rPr dirty="0" sz="1500" spc="254" b="1">
                <a:latin typeface="Times New Roman"/>
                <a:cs typeface="Times New Roman"/>
              </a:rPr>
              <a:t> </a:t>
            </a:r>
            <a:r>
              <a:rPr dirty="0" sz="1500" spc="40">
                <a:latin typeface="Times New Roman"/>
                <a:cs typeface="Times New Roman"/>
              </a:rPr>
              <a:t>Subscription License</a:t>
            </a:r>
            <a:endParaRPr sz="1500">
              <a:latin typeface="Times New Roman"/>
              <a:cs typeface="Times New Roman"/>
            </a:endParaRPr>
          </a:p>
          <a:p>
            <a:pPr marL="12700">
              <a:lnSpc>
                <a:spcPts val="1555"/>
              </a:lnSpc>
            </a:pPr>
            <a:r>
              <a:rPr dirty="0" sz="1500" spc="45" b="1">
                <a:latin typeface="Times New Roman"/>
                <a:cs typeface="Times New Roman"/>
              </a:rPr>
              <a:t>Selling</a:t>
            </a:r>
            <a:r>
              <a:rPr dirty="0" sz="1500" spc="254" b="1">
                <a:latin typeface="Times New Roman"/>
                <a:cs typeface="Times New Roman"/>
              </a:rPr>
              <a:t> </a:t>
            </a:r>
            <a:r>
              <a:rPr dirty="0" sz="1500" b="1">
                <a:latin typeface="Times New Roman"/>
                <a:cs typeface="Times New Roman"/>
              </a:rPr>
              <a:t>price</a:t>
            </a:r>
            <a:r>
              <a:rPr dirty="0" sz="1500" spc="254" b="1">
                <a:latin typeface="Times New Roman"/>
                <a:cs typeface="Times New Roman"/>
              </a:rPr>
              <a:t> </a:t>
            </a:r>
            <a:r>
              <a:rPr dirty="0" sz="1500" b="1">
                <a:latin typeface="Times New Roman"/>
                <a:cs typeface="Times New Roman"/>
              </a:rPr>
              <a:t>per</a:t>
            </a:r>
            <a:r>
              <a:rPr dirty="0" sz="1500" spc="225" b="1">
                <a:latin typeface="Times New Roman"/>
                <a:cs typeface="Times New Roman"/>
              </a:rPr>
              <a:t> </a:t>
            </a:r>
            <a:r>
              <a:rPr dirty="0" sz="1500" b="1">
                <a:latin typeface="Times New Roman"/>
                <a:cs typeface="Times New Roman"/>
              </a:rPr>
              <a:t>unit:</a:t>
            </a:r>
            <a:r>
              <a:rPr dirty="0" sz="1500" spc="265" b="1">
                <a:latin typeface="Times New Roman"/>
                <a:cs typeface="Times New Roman"/>
              </a:rPr>
              <a:t> </a:t>
            </a:r>
            <a:r>
              <a:rPr dirty="0" sz="1500" spc="-10">
                <a:latin typeface="Times New Roman"/>
                <a:cs typeface="Times New Roman"/>
              </a:rPr>
              <a:t>5,000</a:t>
            </a:r>
            <a:endParaRPr sz="1500">
              <a:latin typeface="Times New Roman"/>
              <a:cs typeface="Times New Roman"/>
            </a:endParaRPr>
          </a:p>
          <a:p>
            <a:pPr marL="12700">
              <a:lnSpc>
                <a:spcPts val="1735"/>
              </a:lnSpc>
            </a:pPr>
            <a:r>
              <a:rPr dirty="0" sz="1500">
                <a:latin typeface="Times New Roman"/>
                <a:cs typeface="Times New Roman"/>
              </a:rPr>
              <a:t>pesos</a:t>
            </a:r>
            <a:r>
              <a:rPr dirty="0" sz="1500" spc="265">
                <a:latin typeface="Times New Roman"/>
                <a:cs typeface="Times New Roman"/>
              </a:rPr>
              <a:t> </a:t>
            </a:r>
            <a:r>
              <a:rPr dirty="0" sz="1500">
                <a:latin typeface="Times New Roman"/>
                <a:cs typeface="Times New Roman"/>
              </a:rPr>
              <a:t>per</a:t>
            </a:r>
            <a:r>
              <a:rPr dirty="0" sz="1500" spc="270">
                <a:latin typeface="Times New Roman"/>
                <a:cs typeface="Times New Roman"/>
              </a:rPr>
              <a:t> </a:t>
            </a:r>
            <a:r>
              <a:rPr dirty="0" sz="1500" spc="-20">
                <a:latin typeface="Times New Roman"/>
                <a:cs typeface="Times New Roman"/>
              </a:rPr>
              <a:t>year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4" name="object 14" descr=""/>
          <p:cNvSpPr/>
          <p:nvPr/>
        </p:nvSpPr>
        <p:spPr>
          <a:xfrm>
            <a:off x="7534021" y="2567157"/>
            <a:ext cx="2606040" cy="2606040"/>
          </a:xfrm>
          <a:custGeom>
            <a:avLst/>
            <a:gdLst/>
            <a:ahLst/>
            <a:cxnLst/>
            <a:rect l="l" t="t" r="r" b="b"/>
            <a:pathLst>
              <a:path w="2606040" h="2606040">
                <a:moveTo>
                  <a:pt x="2198447" y="2605567"/>
                </a:moveTo>
                <a:lnTo>
                  <a:pt x="407119" y="2605567"/>
                </a:lnTo>
                <a:lnTo>
                  <a:pt x="397126" y="2605445"/>
                </a:lnTo>
                <a:lnTo>
                  <a:pt x="357281" y="2602505"/>
                </a:lnTo>
                <a:lnTo>
                  <a:pt x="317916" y="2595674"/>
                </a:lnTo>
                <a:lnTo>
                  <a:pt x="279410" y="2585018"/>
                </a:lnTo>
                <a:lnTo>
                  <a:pt x="242135" y="2570639"/>
                </a:lnTo>
                <a:lnTo>
                  <a:pt x="206448" y="2552675"/>
                </a:lnTo>
                <a:lnTo>
                  <a:pt x="172694" y="2531300"/>
                </a:lnTo>
                <a:lnTo>
                  <a:pt x="141198" y="2506721"/>
                </a:lnTo>
                <a:lnTo>
                  <a:pt x="112262" y="2479171"/>
                </a:lnTo>
                <a:lnTo>
                  <a:pt x="86165" y="2448918"/>
                </a:lnTo>
                <a:lnTo>
                  <a:pt x="63160" y="2416253"/>
                </a:lnTo>
                <a:lnTo>
                  <a:pt x="43468" y="2381490"/>
                </a:lnTo>
                <a:lnTo>
                  <a:pt x="27278" y="2344965"/>
                </a:lnTo>
                <a:lnTo>
                  <a:pt x="14746" y="2307028"/>
                </a:lnTo>
                <a:lnTo>
                  <a:pt x="5993" y="2268046"/>
                </a:lnTo>
                <a:lnTo>
                  <a:pt x="1102" y="2228394"/>
                </a:lnTo>
                <a:lnTo>
                  <a:pt x="0" y="2198447"/>
                </a:lnTo>
                <a:lnTo>
                  <a:pt x="0" y="407119"/>
                </a:lnTo>
                <a:lnTo>
                  <a:pt x="1960" y="367215"/>
                </a:lnTo>
                <a:lnTo>
                  <a:pt x="7821" y="327694"/>
                </a:lnTo>
                <a:lnTo>
                  <a:pt x="17530" y="288939"/>
                </a:lnTo>
                <a:lnTo>
                  <a:pt x="30989" y="251321"/>
                </a:lnTo>
                <a:lnTo>
                  <a:pt x="48072" y="215205"/>
                </a:lnTo>
                <a:lnTo>
                  <a:pt x="68611" y="180936"/>
                </a:lnTo>
                <a:lnTo>
                  <a:pt x="92412" y="148845"/>
                </a:lnTo>
                <a:lnTo>
                  <a:pt x="119242" y="119242"/>
                </a:lnTo>
                <a:lnTo>
                  <a:pt x="148845" y="92412"/>
                </a:lnTo>
                <a:lnTo>
                  <a:pt x="180935" y="68612"/>
                </a:lnTo>
                <a:lnTo>
                  <a:pt x="215205" y="48072"/>
                </a:lnTo>
                <a:lnTo>
                  <a:pt x="251321" y="30989"/>
                </a:lnTo>
                <a:lnTo>
                  <a:pt x="288939" y="17530"/>
                </a:lnTo>
                <a:lnTo>
                  <a:pt x="327694" y="7822"/>
                </a:lnTo>
                <a:lnTo>
                  <a:pt x="367216" y="1960"/>
                </a:lnTo>
                <a:lnTo>
                  <a:pt x="407119" y="0"/>
                </a:lnTo>
                <a:lnTo>
                  <a:pt x="2198447" y="0"/>
                </a:lnTo>
                <a:lnTo>
                  <a:pt x="2238353" y="1960"/>
                </a:lnTo>
                <a:lnTo>
                  <a:pt x="2277872" y="7822"/>
                </a:lnTo>
                <a:lnTo>
                  <a:pt x="2316628" y="17530"/>
                </a:lnTo>
                <a:lnTo>
                  <a:pt x="2354244" y="30989"/>
                </a:lnTo>
                <a:lnTo>
                  <a:pt x="2390361" y="48072"/>
                </a:lnTo>
                <a:lnTo>
                  <a:pt x="2424630" y="68612"/>
                </a:lnTo>
                <a:lnTo>
                  <a:pt x="2456722" y="92412"/>
                </a:lnTo>
                <a:lnTo>
                  <a:pt x="2486325" y="119242"/>
                </a:lnTo>
                <a:lnTo>
                  <a:pt x="2513155" y="148845"/>
                </a:lnTo>
                <a:lnTo>
                  <a:pt x="2536954" y="180936"/>
                </a:lnTo>
                <a:lnTo>
                  <a:pt x="2557495" y="215205"/>
                </a:lnTo>
                <a:lnTo>
                  <a:pt x="2574576" y="251321"/>
                </a:lnTo>
                <a:lnTo>
                  <a:pt x="2588037" y="288939"/>
                </a:lnTo>
                <a:lnTo>
                  <a:pt x="2597745" y="327694"/>
                </a:lnTo>
                <a:lnTo>
                  <a:pt x="2603606" y="367215"/>
                </a:lnTo>
                <a:lnTo>
                  <a:pt x="2605567" y="407119"/>
                </a:lnTo>
                <a:lnTo>
                  <a:pt x="2605567" y="2198447"/>
                </a:lnTo>
                <a:lnTo>
                  <a:pt x="2603606" y="2238352"/>
                </a:lnTo>
                <a:lnTo>
                  <a:pt x="2597745" y="2277872"/>
                </a:lnTo>
                <a:lnTo>
                  <a:pt x="2588037" y="2316628"/>
                </a:lnTo>
                <a:lnTo>
                  <a:pt x="2574576" y="2354245"/>
                </a:lnTo>
                <a:lnTo>
                  <a:pt x="2557495" y="2390361"/>
                </a:lnTo>
                <a:lnTo>
                  <a:pt x="2536954" y="2424631"/>
                </a:lnTo>
                <a:lnTo>
                  <a:pt x="2513155" y="2456721"/>
                </a:lnTo>
                <a:lnTo>
                  <a:pt x="2486325" y="2486324"/>
                </a:lnTo>
                <a:lnTo>
                  <a:pt x="2456722" y="2513155"/>
                </a:lnTo>
                <a:lnTo>
                  <a:pt x="2424630" y="2536954"/>
                </a:lnTo>
                <a:lnTo>
                  <a:pt x="2390361" y="2557494"/>
                </a:lnTo>
                <a:lnTo>
                  <a:pt x="2354244" y="2574576"/>
                </a:lnTo>
                <a:lnTo>
                  <a:pt x="2316628" y="2588036"/>
                </a:lnTo>
                <a:lnTo>
                  <a:pt x="2277872" y="2597744"/>
                </a:lnTo>
                <a:lnTo>
                  <a:pt x="2238353" y="2603607"/>
                </a:lnTo>
                <a:lnTo>
                  <a:pt x="2198447" y="2605567"/>
                </a:lnTo>
                <a:close/>
              </a:path>
            </a:pathLst>
          </a:custGeom>
          <a:solidFill>
            <a:srgbClr val="B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 descr=""/>
          <p:cNvSpPr txBox="1"/>
          <p:nvPr/>
        </p:nvSpPr>
        <p:spPr>
          <a:xfrm>
            <a:off x="7699818" y="3132568"/>
            <a:ext cx="2268220" cy="68389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800" b="1">
                <a:solidFill>
                  <a:srgbClr val="FFFFFF"/>
                </a:solidFill>
                <a:latin typeface="Times New Roman"/>
                <a:cs typeface="Times New Roman"/>
              </a:rPr>
              <a:t>First</a:t>
            </a:r>
            <a:r>
              <a:rPr dirty="0" sz="1800" spc="2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800" b="1">
                <a:solidFill>
                  <a:srgbClr val="FFFFFF"/>
                </a:solidFill>
                <a:latin typeface="Times New Roman"/>
                <a:cs typeface="Times New Roman"/>
              </a:rPr>
              <a:t>Year</a:t>
            </a:r>
            <a:r>
              <a:rPr dirty="0" sz="1800" spc="6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800" spc="-10" b="1">
                <a:solidFill>
                  <a:srgbClr val="FFFFFF"/>
                </a:solidFill>
                <a:latin typeface="Times New Roman"/>
                <a:cs typeface="Times New Roman"/>
              </a:rPr>
              <a:t>Projections</a:t>
            </a:r>
            <a:endParaRPr sz="1800">
              <a:latin typeface="Times New Roman"/>
              <a:cs typeface="Times New Roman"/>
            </a:endParaRPr>
          </a:p>
          <a:p>
            <a:pPr marL="13970">
              <a:lnSpc>
                <a:spcPct val="100000"/>
              </a:lnSpc>
              <a:spcBef>
                <a:spcPts val="1215"/>
              </a:spcBef>
            </a:pPr>
            <a:r>
              <a:rPr dirty="0" sz="1500" spc="50">
                <a:solidFill>
                  <a:srgbClr val="FFFFFF"/>
                </a:solidFill>
                <a:latin typeface="Times New Roman"/>
                <a:cs typeface="Times New Roman"/>
              </a:rPr>
              <a:t>Revenues:</a:t>
            </a:r>
            <a:r>
              <a:rPr dirty="0" sz="1500" spc="10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35">
                <a:solidFill>
                  <a:srgbClr val="FFFFFF"/>
                </a:solidFill>
                <a:latin typeface="Arial"/>
                <a:cs typeface="Arial"/>
              </a:rPr>
              <a:t>₱</a:t>
            </a:r>
            <a:r>
              <a:rPr dirty="0" sz="1500" spc="35">
                <a:solidFill>
                  <a:srgbClr val="FFFFFF"/>
                </a:solidFill>
                <a:latin typeface="Times New Roman"/>
                <a:cs typeface="Times New Roman"/>
              </a:rPr>
              <a:t>27,472,804.84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8069915" y="3920752"/>
            <a:ext cx="1528445" cy="612140"/>
          </a:xfrm>
          <a:prstGeom prst="rect">
            <a:avLst/>
          </a:prstGeom>
        </p:spPr>
        <p:txBody>
          <a:bodyPr wrap="square" lIns="0" tIns="762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dirty="0" sz="1500" spc="50">
                <a:solidFill>
                  <a:srgbClr val="FFFFFF"/>
                </a:solidFill>
                <a:latin typeface="Times New Roman"/>
                <a:cs typeface="Times New Roman"/>
              </a:rPr>
              <a:t>Operating</a:t>
            </a:r>
            <a:r>
              <a:rPr dirty="0" sz="1500" spc="10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35">
                <a:solidFill>
                  <a:srgbClr val="FFFFFF"/>
                </a:solidFill>
                <a:latin typeface="Times New Roman"/>
                <a:cs typeface="Times New Roman"/>
              </a:rPr>
              <a:t>Profits:</a:t>
            </a:r>
            <a:endParaRPr sz="1500">
              <a:latin typeface="Times New Roman"/>
              <a:cs typeface="Times New Roman"/>
            </a:endParaRPr>
          </a:p>
          <a:p>
            <a:pPr marL="103505">
              <a:lnSpc>
                <a:spcPct val="100000"/>
              </a:lnSpc>
              <a:spcBef>
                <a:spcPts val="505"/>
              </a:spcBef>
            </a:pPr>
            <a:r>
              <a:rPr dirty="0" sz="1500" spc="35">
                <a:solidFill>
                  <a:srgbClr val="FFFFFF"/>
                </a:solidFill>
                <a:latin typeface="Arial"/>
                <a:cs typeface="Arial"/>
              </a:rPr>
              <a:t>₱</a:t>
            </a:r>
            <a:r>
              <a:rPr dirty="0" sz="1500" spc="35">
                <a:solidFill>
                  <a:srgbClr val="FFFFFF"/>
                </a:solidFill>
                <a:latin typeface="Times New Roman"/>
                <a:cs typeface="Times New Roman"/>
              </a:rPr>
              <a:t>22,718,980.46</a:t>
            </a:r>
            <a:endParaRPr sz="1500">
              <a:latin typeface="Times New Roman"/>
              <a:cs typeface="Times New Roman"/>
            </a:endParaRPr>
          </a:p>
        </p:txBody>
      </p:sp>
      <p:pic>
        <p:nvPicPr>
          <p:cNvPr id="17" name="object 17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6692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 spc="-10"/>
              <a:t>Financials</a:t>
            </a:r>
          </a:p>
        </p:txBody>
      </p:sp>
      <p:sp>
        <p:nvSpPr>
          <p:cNvPr id="19" name="object 19" descr=""/>
          <p:cNvSpPr txBox="1"/>
          <p:nvPr/>
        </p:nvSpPr>
        <p:spPr>
          <a:xfrm>
            <a:off x="612981" y="5819561"/>
            <a:ext cx="9535160" cy="1822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r" marR="544195">
              <a:lnSpc>
                <a:spcPct val="100000"/>
              </a:lnSpc>
              <a:spcBef>
                <a:spcPts val="125"/>
              </a:spcBef>
            </a:pPr>
            <a:r>
              <a:rPr dirty="0" sz="1000" spc="-50" b="1">
                <a:solidFill>
                  <a:srgbClr val="FFFFFF"/>
                </a:solidFill>
                <a:latin typeface="Times New Roman"/>
                <a:cs typeface="Times New Roman"/>
              </a:rPr>
              <a:t>9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Revenue</a:t>
            </a:r>
            <a:r>
              <a:rPr dirty="0" spc="165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Models</a:t>
            </a:r>
            <a:r>
              <a:rPr dirty="0" spc="170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/</a:t>
            </a:r>
            <a:r>
              <a:rPr dirty="0" spc="165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Pricing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4244492" y="1573785"/>
            <a:ext cx="2280285" cy="146621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09220" rIns="0" bIns="0" rtlCol="0" vert="horz">
            <a:spAutoFit/>
          </a:bodyPr>
          <a:lstStyle/>
          <a:p>
            <a:pPr algn="ctr" marL="561975" marR="560070">
              <a:lnSpc>
                <a:spcPts val="1410"/>
              </a:lnSpc>
              <a:spcBef>
                <a:spcPts val="860"/>
              </a:spcBef>
            </a:pPr>
            <a:r>
              <a:rPr dirty="0" sz="1250" spc="45" b="1">
                <a:solidFill>
                  <a:srgbClr val="F16629"/>
                </a:solidFill>
                <a:latin typeface="Times New Roman"/>
                <a:cs typeface="Times New Roman"/>
              </a:rPr>
              <a:t>Revenue</a:t>
            </a:r>
            <a:r>
              <a:rPr dirty="0" sz="1250" spc="11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-20" b="1">
                <a:solidFill>
                  <a:srgbClr val="F16629"/>
                </a:solidFill>
                <a:latin typeface="Times New Roman"/>
                <a:cs typeface="Times New Roman"/>
              </a:rPr>
              <a:t>Model </a:t>
            </a:r>
            <a:r>
              <a:rPr dirty="0" sz="1250" spc="35" b="1">
                <a:solidFill>
                  <a:srgbClr val="F16629"/>
                </a:solidFill>
                <a:latin typeface="Times New Roman"/>
                <a:cs typeface="Times New Roman"/>
              </a:rPr>
              <a:t>(Primary)</a:t>
            </a:r>
            <a:endParaRPr sz="12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5"/>
              </a:spcBef>
            </a:pPr>
            <a:endParaRPr sz="125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50" spc="45">
                <a:latin typeface="Times New Roman"/>
                <a:cs typeface="Times New Roman"/>
              </a:rPr>
              <a:t>Licensing</a:t>
            </a:r>
            <a:r>
              <a:rPr dirty="0" sz="1250" spc="110">
                <a:latin typeface="Times New Roman"/>
                <a:cs typeface="Times New Roman"/>
              </a:rPr>
              <a:t> </a:t>
            </a:r>
            <a:r>
              <a:rPr dirty="0" sz="1250" spc="-10">
                <a:latin typeface="Times New Roman"/>
                <a:cs typeface="Times New Roman"/>
              </a:rPr>
              <a:t>Model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96696" y="3299973"/>
            <a:ext cx="2280285" cy="146621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09220" rIns="0" bIns="0" rtlCol="0" vert="horz">
            <a:spAutoFit/>
          </a:bodyPr>
          <a:lstStyle/>
          <a:p>
            <a:pPr algn="ctr" marL="877569" marR="875665">
              <a:lnSpc>
                <a:spcPts val="1410"/>
              </a:lnSpc>
              <a:spcBef>
                <a:spcPts val="860"/>
              </a:spcBef>
            </a:pP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Unit</a:t>
            </a:r>
            <a:r>
              <a:rPr dirty="0" sz="1250" spc="254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-25" b="1">
                <a:solidFill>
                  <a:srgbClr val="F16629"/>
                </a:solidFill>
                <a:latin typeface="Times New Roman"/>
                <a:cs typeface="Times New Roman"/>
              </a:rPr>
              <a:t>of </a:t>
            </a:r>
            <a:r>
              <a:rPr dirty="0" sz="1250" spc="-20" b="1">
                <a:solidFill>
                  <a:srgbClr val="F16629"/>
                </a:solidFill>
                <a:latin typeface="Times New Roman"/>
                <a:cs typeface="Times New Roman"/>
              </a:rPr>
              <a:t>Sale</a:t>
            </a:r>
            <a:endParaRPr sz="12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5"/>
              </a:spcBef>
            </a:pPr>
            <a:endParaRPr sz="125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50" spc="45">
                <a:latin typeface="Times New Roman"/>
                <a:cs typeface="Times New Roman"/>
              </a:rPr>
              <a:t>Subscription</a:t>
            </a:r>
            <a:r>
              <a:rPr dirty="0" sz="1250" spc="110">
                <a:latin typeface="Times New Roman"/>
                <a:cs typeface="Times New Roman"/>
              </a:rPr>
              <a:t> </a:t>
            </a:r>
            <a:r>
              <a:rPr dirty="0" sz="1250" spc="35">
                <a:latin typeface="Times New Roman"/>
                <a:cs typeface="Times New Roman"/>
              </a:rPr>
              <a:t>License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3031274" y="3299973"/>
            <a:ext cx="2280285" cy="146621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09220" rIns="0" bIns="0" rtlCol="0" vert="horz">
            <a:spAutoFit/>
          </a:bodyPr>
          <a:lstStyle/>
          <a:p>
            <a:pPr algn="ctr" marL="762635" marR="766445">
              <a:lnSpc>
                <a:spcPts val="1410"/>
              </a:lnSpc>
              <a:spcBef>
                <a:spcPts val="860"/>
              </a:spcBef>
            </a:pP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Sale</a:t>
            </a:r>
            <a:r>
              <a:rPr dirty="0" sz="1250" spc="25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-10" b="1">
                <a:solidFill>
                  <a:srgbClr val="F16629"/>
                </a:solidFill>
                <a:latin typeface="Times New Roman"/>
                <a:cs typeface="Times New Roman"/>
              </a:rPr>
              <a:t>Price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per</a:t>
            </a:r>
            <a:r>
              <a:rPr dirty="0" sz="1250" spc="18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-20" b="1">
                <a:solidFill>
                  <a:srgbClr val="F16629"/>
                </a:solidFill>
                <a:latin typeface="Times New Roman"/>
                <a:cs typeface="Times New Roman"/>
              </a:rPr>
              <a:t>Unit</a:t>
            </a:r>
            <a:endParaRPr sz="12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5"/>
              </a:spcBef>
            </a:pPr>
            <a:endParaRPr sz="1250">
              <a:latin typeface="Times New Roman"/>
              <a:cs typeface="Times New Roman"/>
            </a:endParaRPr>
          </a:p>
          <a:p>
            <a:pPr algn="ctr" marR="3175">
              <a:lnSpc>
                <a:spcPct val="100000"/>
              </a:lnSpc>
            </a:pPr>
            <a:r>
              <a:rPr dirty="0" sz="1250">
                <a:latin typeface="Times New Roman"/>
                <a:cs typeface="Times New Roman"/>
              </a:rPr>
              <a:t>5,000</a:t>
            </a:r>
            <a:r>
              <a:rPr dirty="0" sz="1250" spc="28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pesos</a:t>
            </a:r>
            <a:r>
              <a:rPr dirty="0" sz="1250" spc="28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per</a:t>
            </a:r>
            <a:r>
              <a:rPr dirty="0" sz="1250" spc="280">
                <a:latin typeface="Times New Roman"/>
                <a:cs typeface="Times New Roman"/>
              </a:rPr>
              <a:t> </a:t>
            </a:r>
            <a:r>
              <a:rPr dirty="0" sz="1250" spc="-20">
                <a:latin typeface="Times New Roman"/>
                <a:cs typeface="Times New Roman"/>
              </a:rPr>
              <a:t>year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5457709" y="3299973"/>
            <a:ext cx="2280285" cy="146621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09220" rIns="0" bIns="0" rtlCol="0" vert="horz">
            <a:spAutoFit/>
          </a:bodyPr>
          <a:lstStyle/>
          <a:p>
            <a:pPr algn="ctr" marL="381635" marR="374650">
              <a:lnSpc>
                <a:spcPts val="1410"/>
              </a:lnSpc>
              <a:spcBef>
                <a:spcPts val="860"/>
              </a:spcBef>
            </a:pPr>
            <a:r>
              <a:rPr dirty="0" sz="1250" spc="45" b="1">
                <a:solidFill>
                  <a:srgbClr val="F16629"/>
                </a:solidFill>
                <a:latin typeface="Times New Roman"/>
                <a:cs typeface="Times New Roman"/>
              </a:rPr>
              <a:t>Expected</a:t>
            </a:r>
            <a:r>
              <a:rPr dirty="0" sz="1250" spc="19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units</a:t>
            </a:r>
            <a:r>
              <a:rPr dirty="0" sz="1250" spc="19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to</a:t>
            </a:r>
            <a:r>
              <a:rPr dirty="0" sz="1250" spc="19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-25" b="1">
                <a:solidFill>
                  <a:srgbClr val="F16629"/>
                </a:solidFill>
                <a:latin typeface="Times New Roman"/>
                <a:cs typeface="Times New Roman"/>
              </a:rPr>
              <a:t>be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sold</a:t>
            </a:r>
            <a:r>
              <a:rPr dirty="0" sz="1250" spc="18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in</a:t>
            </a:r>
            <a:r>
              <a:rPr dirty="0" sz="1250" spc="12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Year</a:t>
            </a:r>
            <a:r>
              <a:rPr dirty="0" sz="1250" spc="15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-50" b="1">
                <a:solidFill>
                  <a:srgbClr val="F16629"/>
                </a:solidFill>
                <a:latin typeface="Times New Roman"/>
                <a:cs typeface="Times New Roman"/>
              </a:rPr>
              <a:t>1</a:t>
            </a:r>
            <a:endParaRPr sz="12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5"/>
              </a:spcBef>
            </a:pPr>
            <a:endParaRPr sz="125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50">
                <a:latin typeface="Times New Roman"/>
                <a:cs typeface="Times New Roman"/>
              </a:rPr>
              <a:t>10</a:t>
            </a:r>
            <a:r>
              <a:rPr dirty="0" sz="1250" spc="150">
                <a:latin typeface="Times New Roman"/>
                <a:cs typeface="Times New Roman"/>
              </a:rPr>
              <a:t> </a:t>
            </a:r>
            <a:r>
              <a:rPr dirty="0" sz="1250" spc="35">
                <a:latin typeface="Times New Roman"/>
                <a:cs typeface="Times New Roman"/>
              </a:rPr>
              <a:t>subscriptions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7892287" y="3299973"/>
            <a:ext cx="2280285" cy="146621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09220" rIns="0" bIns="0" rtlCol="0" vert="horz">
            <a:spAutoFit/>
          </a:bodyPr>
          <a:lstStyle/>
          <a:p>
            <a:pPr algn="ctr" marL="410845" marR="409575">
              <a:lnSpc>
                <a:spcPts val="1410"/>
              </a:lnSpc>
              <a:spcBef>
                <a:spcPts val="860"/>
              </a:spcBef>
            </a:pPr>
            <a:r>
              <a:rPr dirty="0" sz="1250" spc="45" b="1">
                <a:solidFill>
                  <a:srgbClr val="F16629"/>
                </a:solidFill>
                <a:latin typeface="Times New Roman"/>
                <a:cs typeface="Times New Roman"/>
              </a:rPr>
              <a:t>Expected</a:t>
            </a:r>
            <a:r>
              <a:rPr dirty="0" sz="1250" spc="23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16629"/>
                </a:solidFill>
                <a:latin typeface="Times New Roman"/>
                <a:cs typeface="Times New Roman"/>
              </a:rPr>
              <a:t>growth</a:t>
            </a:r>
            <a:r>
              <a:rPr dirty="0" sz="1250" spc="23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-25" b="1">
                <a:solidFill>
                  <a:srgbClr val="F16629"/>
                </a:solidFill>
                <a:latin typeface="Times New Roman"/>
                <a:cs typeface="Times New Roman"/>
              </a:rPr>
              <a:t>in </a:t>
            </a:r>
            <a:r>
              <a:rPr dirty="0" sz="1250" spc="45" b="1">
                <a:solidFill>
                  <a:srgbClr val="F16629"/>
                </a:solidFill>
                <a:latin typeface="Times New Roman"/>
                <a:cs typeface="Times New Roman"/>
              </a:rPr>
              <a:t>monthly</a:t>
            </a:r>
            <a:r>
              <a:rPr dirty="0" sz="1250" spc="9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250" spc="-10" b="1">
                <a:solidFill>
                  <a:srgbClr val="F16629"/>
                </a:solidFill>
                <a:latin typeface="Times New Roman"/>
                <a:cs typeface="Times New Roman"/>
              </a:rPr>
              <a:t>sales</a:t>
            </a:r>
            <a:endParaRPr sz="12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5"/>
              </a:spcBef>
            </a:pPr>
            <a:endParaRPr sz="125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50">
                <a:latin typeface="Times New Roman"/>
                <a:cs typeface="Times New Roman"/>
              </a:rPr>
              <a:t>10%</a:t>
            </a:r>
            <a:r>
              <a:rPr dirty="0" sz="1250" spc="225">
                <a:latin typeface="Times New Roman"/>
                <a:cs typeface="Times New Roman"/>
              </a:rPr>
              <a:t> </a:t>
            </a:r>
            <a:r>
              <a:rPr dirty="0" sz="1250" spc="45">
                <a:latin typeface="Times New Roman"/>
                <a:cs typeface="Times New Roman"/>
              </a:rPr>
              <a:t>monthly</a:t>
            </a:r>
            <a:r>
              <a:rPr dirty="0" sz="1250" spc="229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growth</a:t>
            </a:r>
            <a:r>
              <a:rPr dirty="0" sz="1250" spc="225">
                <a:latin typeface="Times New Roman"/>
                <a:cs typeface="Times New Roman"/>
              </a:rPr>
              <a:t> </a:t>
            </a:r>
            <a:r>
              <a:rPr dirty="0" sz="1250" spc="-20">
                <a:latin typeface="Times New Roman"/>
                <a:cs typeface="Times New Roman"/>
              </a:rPr>
              <a:t>rate</a:t>
            </a:r>
            <a:endParaRPr sz="12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Costs</a:t>
            </a:r>
            <a:r>
              <a:rPr dirty="0" spc="165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&amp;</a:t>
            </a:r>
            <a:r>
              <a:rPr dirty="0" spc="165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Revenues:</a:t>
            </a:r>
            <a:r>
              <a:rPr dirty="0" spc="165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Key </a:t>
            </a:r>
            <a:r>
              <a:rPr dirty="0" spc="-10">
                <a:solidFill>
                  <a:srgbClr val="C13125"/>
                </a:solidFill>
              </a:rPr>
              <a:t>Assumptions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61060" y="1492360"/>
            <a:ext cx="7246736" cy="40712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Profit</a:t>
            </a:r>
            <a:r>
              <a:rPr dirty="0" spc="180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&amp;</a:t>
            </a:r>
            <a:r>
              <a:rPr dirty="0" spc="180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Loss</a:t>
            </a:r>
            <a:r>
              <a:rPr dirty="0" spc="185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Projections:</a:t>
            </a:r>
            <a:r>
              <a:rPr dirty="0" spc="180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Summary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61060" y="1492360"/>
            <a:ext cx="7246736" cy="4071199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Performance</a:t>
            </a:r>
            <a:r>
              <a:rPr dirty="0" spc="225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&amp;</a:t>
            </a:r>
            <a:r>
              <a:rPr dirty="0" spc="229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Break-Even</a:t>
            </a:r>
            <a:r>
              <a:rPr dirty="0" spc="50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Analysis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graphicFrame>
        <p:nvGraphicFramePr>
          <p:cNvPr id="5" name="object 5" descr=""/>
          <p:cNvGraphicFramePr>
            <a:graphicFrameLocks noGrp="1"/>
          </p:cNvGraphicFramePr>
          <p:nvPr/>
        </p:nvGraphicFramePr>
        <p:xfrm>
          <a:off x="726975" y="1655209"/>
          <a:ext cx="3740785" cy="36639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31975"/>
                <a:gridCol w="1831975"/>
              </a:tblGrid>
              <a:tr h="183197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algn="ctr" marL="476250" marR="514984">
                        <a:lnSpc>
                          <a:spcPts val="1670"/>
                        </a:lnSpc>
                      </a:pPr>
                      <a:r>
                        <a:rPr dirty="0" sz="150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Year</a:t>
                      </a:r>
                      <a:r>
                        <a:rPr dirty="0" sz="1500" spc="9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500" spc="-5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1 </a:t>
                      </a:r>
                      <a:r>
                        <a:rPr dirty="0" sz="1500" spc="4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Revenues</a:t>
                      </a: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algn="ctr" marR="38735">
                        <a:lnSpc>
                          <a:spcPct val="100000"/>
                        </a:lnSpc>
                        <a:spcBef>
                          <a:spcPts val="1360"/>
                        </a:spcBef>
                      </a:pPr>
                      <a:r>
                        <a:rPr dirty="0" sz="1250" spc="35">
                          <a:latin typeface="Arial"/>
                          <a:cs typeface="Arial"/>
                        </a:rPr>
                        <a:t>₱</a:t>
                      </a:r>
                      <a:r>
                        <a:rPr dirty="0" sz="1250" spc="35">
                          <a:latin typeface="Times New Roman"/>
                          <a:cs typeface="Times New Roman"/>
                        </a:rPr>
                        <a:t>27,472,804.84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81423">
                      <a:solidFill>
                        <a:srgbClr val="FFFFFF"/>
                      </a:solidFill>
                      <a:prstDash val="solid"/>
                    </a:lnR>
                    <a:lnB w="81423">
                      <a:solidFill>
                        <a:srgbClr val="FFFFFF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algn="ctr" marL="351790" marR="309245">
                        <a:lnSpc>
                          <a:spcPts val="1670"/>
                        </a:lnSpc>
                      </a:pPr>
                      <a:r>
                        <a:rPr dirty="0" sz="150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Gross</a:t>
                      </a:r>
                      <a:r>
                        <a:rPr dirty="0" sz="1500" spc="29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500" spc="3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Profits </a:t>
                      </a:r>
                      <a:r>
                        <a:rPr dirty="0" sz="150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dirty="0" sz="1500" spc="8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50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Year</a:t>
                      </a:r>
                      <a:r>
                        <a:rPr dirty="0" sz="1500" spc="15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500" spc="-6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algn="ctr" marL="34290">
                        <a:lnSpc>
                          <a:spcPct val="100000"/>
                        </a:lnSpc>
                        <a:spcBef>
                          <a:spcPts val="1360"/>
                        </a:spcBef>
                      </a:pPr>
                      <a:r>
                        <a:rPr dirty="0" sz="1250" spc="35">
                          <a:latin typeface="Arial"/>
                          <a:cs typeface="Arial"/>
                        </a:rPr>
                        <a:t>₱</a:t>
                      </a:r>
                      <a:r>
                        <a:rPr dirty="0" sz="1250" spc="35">
                          <a:latin typeface="Times New Roman"/>
                          <a:cs typeface="Times New Roman"/>
                        </a:rPr>
                        <a:t>25,274,980.46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81423">
                      <a:solidFill>
                        <a:srgbClr val="FFFFFF"/>
                      </a:solidFill>
                      <a:prstDash val="solid"/>
                    </a:lnL>
                    <a:lnB w="81423">
                      <a:solidFill>
                        <a:srgbClr val="FFFFFF"/>
                      </a:solidFill>
                      <a:prstDash val="solid"/>
                    </a:lnB>
                    <a:solidFill>
                      <a:srgbClr val="F1F1F1"/>
                    </a:solidFill>
                  </a:tcPr>
                </a:tc>
              </a:tr>
              <a:tr h="183197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algn="ctr" marL="252095" marR="290830">
                        <a:lnSpc>
                          <a:spcPts val="1670"/>
                        </a:lnSpc>
                      </a:pPr>
                      <a:r>
                        <a:rPr dirty="0" sz="150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Net</a:t>
                      </a:r>
                      <a:r>
                        <a:rPr dirty="0" sz="1500" spc="16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500" spc="4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Profits</a:t>
                      </a:r>
                      <a:r>
                        <a:rPr dirty="0" sz="1500" spc="16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500" spc="-2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for </a:t>
                      </a:r>
                      <a:r>
                        <a:rPr dirty="0" sz="150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Year</a:t>
                      </a:r>
                      <a:r>
                        <a:rPr dirty="0" sz="1500" spc="95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500" spc="-5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algn="ctr" marR="38735">
                        <a:lnSpc>
                          <a:spcPct val="100000"/>
                        </a:lnSpc>
                        <a:spcBef>
                          <a:spcPts val="1360"/>
                        </a:spcBef>
                      </a:pPr>
                      <a:r>
                        <a:rPr dirty="0" sz="1250" spc="35">
                          <a:latin typeface="Arial"/>
                          <a:cs typeface="Arial"/>
                        </a:rPr>
                        <a:t>₱</a:t>
                      </a:r>
                      <a:r>
                        <a:rPr dirty="0" sz="1250" spc="35">
                          <a:latin typeface="Times New Roman"/>
                          <a:cs typeface="Times New Roman"/>
                        </a:rPr>
                        <a:t>22,718,980.46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81423">
                      <a:solidFill>
                        <a:srgbClr val="FFFFFF"/>
                      </a:solidFill>
                      <a:prstDash val="solid"/>
                    </a:lnR>
                    <a:lnT w="81423">
                      <a:solidFill>
                        <a:srgbClr val="FFFFFF"/>
                      </a:solidFill>
                      <a:prstDash val="solid"/>
                    </a:lnT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algn="ctr" marL="431800" marR="389255">
                        <a:lnSpc>
                          <a:spcPts val="1670"/>
                        </a:lnSpc>
                      </a:pPr>
                      <a:r>
                        <a:rPr dirty="0" sz="1500" spc="5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Break-</a:t>
                      </a:r>
                      <a:r>
                        <a:rPr dirty="0" sz="1500" spc="-2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even </a:t>
                      </a:r>
                      <a:r>
                        <a:rPr dirty="0" sz="1500" spc="-10" b="1">
                          <a:solidFill>
                            <a:srgbClr val="F16629"/>
                          </a:solidFill>
                          <a:latin typeface="Times New Roman"/>
                          <a:cs typeface="Times New Roman"/>
                        </a:rPr>
                        <a:t>Month</a:t>
                      </a:r>
                      <a:endParaRPr sz="1500">
                        <a:latin typeface="Times New Roman"/>
                        <a:cs typeface="Times New Roman"/>
                      </a:endParaRPr>
                    </a:p>
                    <a:p>
                      <a:pPr algn="ctr" marL="34290">
                        <a:lnSpc>
                          <a:spcPct val="100000"/>
                        </a:lnSpc>
                        <a:spcBef>
                          <a:spcPts val="1360"/>
                        </a:spcBef>
                      </a:pPr>
                      <a:r>
                        <a:rPr dirty="0" sz="1250" spc="-25">
                          <a:latin typeface="Times New Roman"/>
                          <a:cs typeface="Times New Roman"/>
                        </a:rPr>
                        <a:t>2nd</a:t>
                      </a:r>
                      <a:endParaRPr sz="125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81423">
                      <a:solidFill>
                        <a:srgbClr val="FFFFFF"/>
                      </a:solidFill>
                      <a:prstDash val="solid"/>
                    </a:lnL>
                    <a:lnT w="81423">
                      <a:solidFill>
                        <a:srgbClr val="FFFFFF"/>
                      </a:solidFill>
                      <a:prstDash val="solid"/>
                    </a:lnT>
                    <a:solidFill>
                      <a:srgbClr val="F1F1F1"/>
                    </a:solidFill>
                  </a:tcPr>
                </a:tc>
              </a:tr>
            </a:tbl>
          </a:graphicData>
        </a:graphic>
      </p:graphicFrame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84181" y="2021617"/>
            <a:ext cx="5357699" cy="3012688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612981" y="1891338"/>
            <a:ext cx="2280285" cy="1384300"/>
          </a:xfrm>
          <a:prstGeom prst="rect">
            <a:avLst/>
          </a:prstGeom>
          <a:solidFill>
            <a:srgbClr val="BF0000"/>
          </a:solidFill>
        </p:spPr>
        <p:txBody>
          <a:bodyPr wrap="square" lIns="0" tIns="163830" rIns="0" bIns="0" rtlCol="0" vert="horz">
            <a:spAutoFit/>
          </a:bodyPr>
          <a:lstStyle/>
          <a:p>
            <a:pPr algn="ctr" marL="363220" marR="361315">
              <a:lnSpc>
                <a:spcPts val="1670"/>
              </a:lnSpc>
              <a:spcBef>
                <a:spcPts val="1290"/>
              </a:spcBef>
            </a:pP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Goals</a:t>
            </a:r>
            <a:r>
              <a:rPr dirty="0" sz="1500" spc="27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dirty="0" sz="1500" spc="24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-10" b="1">
                <a:solidFill>
                  <a:srgbClr val="FFFFFF"/>
                </a:solidFill>
                <a:latin typeface="Times New Roman"/>
                <a:cs typeface="Times New Roman"/>
              </a:rPr>
              <a:t>Months </a:t>
            </a:r>
            <a:r>
              <a:rPr dirty="0" sz="1500" spc="50" b="1">
                <a:solidFill>
                  <a:srgbClr val="FFFFFF"/>
                </a:solidFill>
                <a:latin typeface="Times New Roman"/>
                <a:cs typeface="Times New Roman"/>
              </a:rPr>
              <a:t>10-</a:t>
            </a:r>
            <a:r>
              <a:rPr dirty="0" sz="1500" spc="-25" b="1">
                <a:solidFill>
                  <a:srgbClr val="FFFFFF"/>
                </a:solidFill>
                <a:latin typeface="Times New Roman"/>
                <a:cs typeface="Times New Roman"/>
              </a:rPr>
              <a:t>12</a:t>
            </a:r>
            <a:endParaRPr sz="1500">
              <a:latin typeface="Times New Roman"/>
              <a:cs typeface="Times New Roman"/>
            </a:endParaRPr>
          </a:p>
          <a:p>
            <a:pPr algn="ctr" marL="379730" marR="378460">
              <a:lnSpc>
                <a:spcPts val="1410"/>
              </a:lnSpc>
              <a:spcBef>
                <a:spcPts val="1485"/>
              </a:spcBef>
            </a:pPr>
            <a:r>
              <a:rPr dirty="0" sz="1250" spc="45">
                <a:solidFill>
                  <a:srgbClr val="FFFFFF"/>
                </a:solidFill>
                <a:latin typeface="Times New Roman"/>
                <a:cs typeface="Times New Roman"/>
              </a:rPr>
              <a:t>Maintain</a:t>
            </a:r>
            <a:r>
              <a:rPr dirty="0" sz="1250" spc="1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250" spc="1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10">
                <a:solidFill>
                  <a:srgbClr val="FFFFFF"/>
                </a:solidFill>
                <a:latin typeface="Times New Roman"/>
                <a:cs typeface="Times New Roman"/>
              </a:rPr>
              <a:t>manage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dirty="0" sz="1250" spc="20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10">
                <a:solidFill>
                  <a:srgbClr val="FFFFFF"/>
                </a:solidFill>
                <a:latin typeface="Times New Roman"/>
                <a:cs typeface="Times New Roman"/>
              </a:rPr>
              <a:t>system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612981" y="3519818"/>
            <a:ext cx="2280285" cy="1384300"/>
          </a:xfrm>
          <a:prstGeom prst="rect">
            <a:avLst/>
          </a:prstGeom>
          <a:solidFill>
            <a:srgbClr val="F16629"/>
          </a:solidFill>
        </p:spPr>
        <p:txBody>
          <a:bodyPr wrap="square" lIns="0" tIns="163830" rIns="0" bIns="0" rtlCol="0" vert="horz">
            <a:spAutoFit/>
          </a:bodyPr>
          <a:lstStyle/>
          <a:p>
            <a:pPr algn="ctr" marL="363220" marR="361315">
              <a:lnSpc>
                <a:spcPts val="1670"/>
              </a:lnSpc>
              <a:spcBef>
                <a:spcPts val="1290"/>
              </a:spcBef>
            </a:pP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Goals</a:t>
            </a:r>
            <a:r>
              <a:rPr dirty="0" sz="1500" spc="27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dirty="0" sz="1500" spc="24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-10" b="1">
                <a:solidFill>
                  <a:srgbClr val="FFFFFF"/>
                </a:solidFill>
                <a:latin typeface="Times New Roman"/>
                <a:cs typeface="Times New Roman"/>
              </a:rPr>
              <a:t>Months </a:t>
            </a:r>
            <a:r>
              <a:rPr dirty="0" sz="1500" spc="50" b="1">
                <a:solidFill>
                  <a:srgbClr val="FFFFFF"/>
                </a:solidFill>
                <a:latin typeface="Times New Roman"/>
                <a:cs typeface="Times New Roman"/>
              </a:rPr>
              <a:t>4-</a:t>
            </a:r>
            <a:r>
              <a:rPr dirty="0" sz="1500" spc="-50" b="1">
                <a:solidFill>
                  <a:srgbClr val="FFFFFF"/>
                </a:solidFill>
                <a:latin typeface="Times New Roman"/>
                <a:cs typeface="Times New Roman"/>
              </a:rPr>
              <a:t>6</a:t>
            </a:r>
            <a:endParaRPr sz="15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365"/>
              </a:spcBef>
            </a:pPr>
            <a:r>
              <a:rPr dirty="0" sz="1250" spc="45">
                <a:solidFill>
                  <a:srgbClr val="FFFFFF"/>
                </a:solidFill>
                <a:latin typeface="Times New Roman"/>
                <a:cs typeface="Times New Roman"/>
              </a:rPr>
              <a:t>Product</a:t>
            </a:r>
            <a:r>
              <a:rPr dirty="0" sz="1250" spc="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35">
                <a:solidFill>
                  <a:srgbClr val="FFFFFF"/>
                </a:solidFill>
                <a:latin typeface="Times New Roman"/>
                <a:cs typeface="Times New Roman"/>
              </a:rPr>
              <a:t>Advertisement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819005" y="2567157"/>
            <a:ext cx="2280285" cy="1384300"/>
          </a:xfrm>
          <a:prstGeom prst="rect">
            <a:avLst/>
          </a:prstGeom>
          <a:solidFill>
            <a:srgbClr val="F16629"/>
          </a:solidFill>
        </p:spPr>
        <p:txBody>
          <a:bodyPr wrap="square" lIns="0" tIns="163830" rIns="0" bIns="0" rtlCol="0" vert="horz">
            <a:spAutoFit/>
          </a:bodyPr>
          <a:lstStyle/>
          <a:p>
            <a:pPr algn="ctr" marL="363220" marR="361315">
              <a:lnSpc>
                <a:spcPts val="1670"/>
              </a:lnSpc>
              <a:spcBef>
                <a:spcPts val="1290"/>
              </a:spcBef>
            </a:pP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Goals</a:t>
            </a:r>
            <a:r>
              <a:rPr dirty="0" sz="1500" spc="27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dirty="0" sz="1500" spc="24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-10" b="1">
                <a:solidFill>
                  <a:srgbClr val="FFFFFF"/>
                </a:solidFill>
                <a:latin typeface="Times New Roman"/>
                <a:cs typeface="Times New Roman"/>
              </a:rPr>
              <a:t>Months </a:t>
            </a:r>
            <a:r>
              <a:rPr dirty="0" sz="1500" spc="50" b="1">
                <a:solidFill>
                  <a:srgbClr val="FFFFFF"/>
                </a:solidFill>
                <a:latin typeface="Times New Roman"/>
                <a:cs typeface="Times New Roman"/>
              </a:rPr>
              <a:t>7-</a:t>
            </a:r>
            <a:r>
              <a:rPr dirty="0" sz="1500" spc="-50" b="1">
                <a:solidFill>
                  <a:srgbClr val="FFFFFF"/>
                </a:solidFill>
                <a:latin typeface="Times New Roman"/>
                <a:cs typeface="Times New Roman"/>
              </a:rPr>
              <a:t>9</a:t>
            </a:r>
            <a:endParaRPr sz="1500">
              <a:latin typeface="Times New Roman"/>
              <a:cs typeface="Times New Roman"/>
            </a:endParaRPr>
          </a:p>
          <a:p>
            <a:pPr algn="ctr" marL="379730" marR="377825" indent="-635">
              <a:lnSpc>
                <a:spcPts val="1410"/>
              </a:lnSpc>
              <a:spcBef>
                <a:spcPts val="1485"/>
              </a:spcBef>
            </a:pPr>
            <a:r>
              <a:rPr dirty="0" sz="1250" spc="35">
                <a:solidFill>
                  <a:srgbClr val="FFFFFF"/>
                </a:solidFill>
                <a:latin typeface="Times New Roman"/>
                <a:cs typeface="Times New Roman"/>
              </a:rPr>
              <a:t>Product </a:t>
            </a:r>
            <a:r>
              <a:rPr dirty="0" sz="1250" spc="-10">
                <a:solidFill>
                  <a:srgbClr val="FFFFFF"/>
                </a:solidFill>
                <a:latin typeface="Times New Roman"/>
                <a:cs typeface="Times New Roman"/>
              </a:rPr>
              <a:t>improvement/updates</a:t>
            </a:r>
            <a:r>
              <a:rPr dirty="0" sz="1250" spc="5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250" spc="2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35">
                <a:solidFill>
                  <a:srgbClr val="FFFFFF"/>
                </a:solidFill>
                <a:latin typeface="Times New Roman"/>
                <a:cs typeface="Times New Roman"/>
              </a:rPr>
              <a:t>scaling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7819005" y="4195637"/>
            <a:ext cx="2280285" cy="1384300"/>
          </a:xfrm>
          <a:prstGeom prst="rect">
            <a:avLst/>
          </a:prstGeom>
          <a:solidFill>
            <a:srgbClr val="BF0000"/>
          </a:solidFill>
        </p:spPr>
        <p:txBody>
          <a:bodyPr wrap="square" lIns="0" tIns="163830" rIns="0" bIns="0" rtlCol="0" vert="horz">
            <a:spAutoFit/>
          </a:bodyPr>
          <a:lstStyle/>
          <a:p>
            <a:pPr algn="ctr" marL="363220" marR="361315">
              <a:lnSpc>
                <a:spcPts val="1670"/>
              </a:lnSpc>
              <a:spcBef>
                <a:spcPts val="1290"/>
              </a:spcBef>
            </a:pP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Goals</a:t>
            </a:r>
            <a:r>
              <a:rPr dirty="0" sz="1500" spc="27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b="1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dirty="0" sz="1500" spc="24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-10" b="1">
                <a:solidFill>
                  <a:srgbClr val="FFFFFF"/>
                </a:solidFill>
                <a:latin typeface="Times New Roman"/>
                <a:cs typeface="Times New Roman"/>
              </a:rPr>
              <a:t>Months </a:t>
            </a:r>
            <a:r>
              <a:rPr dirty="0" sz="1500" spc="50" b="1">
                <a:solidFill>
                  <a:srgbClr val="FFFFFF"/>
                </a:solidFill>
                <a:latin typeface="Times New Roman"/>
                <a:cs typeface="Times New Roman"/>
              </a:rPr>
              <a:t>1-</a:t>
            </a:r>
            <a:r>
              <a:rPr dirty="0" sz="1500" spc="-50" b="1">
                <a:solidFill>
                  <a:srgbClr val="FFFFFF"/>
                </a:solidFill>
                <a:latin typeface="Times New Roman"/>
                <a:cs typeface="Times New Roman"/>
              </a:rPr>
              <a:t>3</a:t>
            </a:r>
            <a:endParaRPr sz="15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1365"/>
              </a:spcBef>
            </a:pP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Launch</a:t>
            </a:r>
            <a:r>
              <a:rPr dirty="0" sz="1250" spc="2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dirty="0" sz="1250" spc="3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10">
                <a:solidFill>
                  <a:srgbClr val="FFFFFF"/>
                </a:solidFill>
                <a:latin typeface="Times New Roman"/>
                <a:cs typeface="Times New Roman"/>
              </a:rPr>
              <a:t>System</a:t>
            </a:r>
            <a:endParaRPr sz="1250">
              <a:latin typeface="Times New Roman"/>
              <a:cs typeface="Times New Roman"/>
            </a:endParaRPr>
          </a:p>
        </p:txBody>
      </p:sp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6692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/>
              <a:t>Next</a:t>
            </a:r>
            <a:r>
              <a:rPr dirty="0" spc="150"/>
              <a:t> </a:t>
            </a:r>
            <a:r>
              <a:rPr dirty="0" spc="-20"/>
              <a:t>Steps</a:t>
            </a:r>
          </a:p>
        </p:txBody>
      </p:sp>
      <p:grpSp>
        <p:nvGrpSpPr>
          <p:cNvPr id="8" name="object 8" descr=""/>
          <p:cNvGrpSpPr/>
          <p:nvPr/>
        </p:nvGrpSpPr>
        <p:grpSpPr>
          <a:xfrm>
            <a:off x="612981" y="2453164"/>
            <a:ext cx="8408035" cy="3550285"/>
            <a:chOff x="612981" y="2453164"/>
            <a:chExt cx="8408035" cy="3550285"/>
          </a:xfrm>
        </p:grpSpPr>
        <p:sp>
          <p:nvSpPr>
            <p:cNvPr id="9" name="object 9" descr=""/>
            <p:cNvSpPr/>
            <p:nvPr/>
          </p:nvSpPr>
          <p:spPr>
            <a:xfrm>
              <a:off x="3185972" y="2453169"/>
              <a:ext cx="4397375" cy="2467610"/>
            </a:xfrm>
            <a:custGeom>
              <a:avLst/>
              <a:gdLst/>
              <a:ahLst/>
              <a:cxnLst/>
              <a:rect l="l" t="t" r="r" b="b"/>
              <a:pathLst>
                <a:path w="4397375" h="2467610">
                  <a:moveTo>
                    <a:pt x="814235" y="1791335"/>
                  </a:moveTo>
                  <a:lnTo>
                    <a:pt x="0" y="1791335"/>
                  </a:lnTo>
                  <a:lnTo>
                    <a:pt x="0" y="1815757"/>
                  </a:lnTo>
                  <a:lnTo>
                    <a:pt x="814235" y="1815757"/>
                  </a:lnTo>
                  <a:lnTo>
                    <a:pt x="814235" y="1791335"/>
                  </a:lnTo>
                  <a:close/>
                </a:path>
                <a:path w="4397375" h="2467610">
                  <a:moveTo>
                    <a:pt x="1547063" y="0"/>
                  </a:moveTo>
                  <a:lnTo>
                    <a:pt x="0" y="0"/>
                  </a:lnTo>
                  <a:lnTo>
                    <a:pt x="0" y="24422"/>
                  </a:lnTo>
                  <a:lnTo>
                    <a:pt x="1547063" y="24422"/>
                  </a:lnTo>
                  <a:lnTo>
                    <a:pt x="1547063" y="0"/>
                  </a:lnTo>
                  <a:close/>
                </a:path>
                <a:path w="4397375" h="2467610">
                  <a:moveTo>
                    <a:pt x="4396892" y="2442718"/>
                  </a:moveTo>
                  <a:lnTo>
                    <a:pt x="3338385" y="2442718"/>
                  </a:lnTo>
                  <a:lnTo>
                    <a:pt x="3338385" y="2467152"/>
                  </a:lnTo>
                  <a:lnTo>
                    <a:pt x="4396892" y="2467152"/>
                  </a:lnTo>
                  <a:lnTo>
                    <a:pt x="4396892" y="2442718"/>
                  </a:lnTo>
                  <a:close/>
                </a:path>
                <a:path w="4397375" h="2467610">
                  <a:moveTo>
                    <a:pt x="4396892" y="854951"/>
                  </a:moveTo>
                  <a:lnTo>
                    <a:pt x="3338385" y="854951"/>
                  </a:lnTo>
                  <a:lnTo>
                    <a:pt x="3338385" y="879386"/>
                  </a:lnTo>
                  <a:lnTo>
                    <a:pt x="4396892" y="879386"/>
                  </a:lnTo>
                  <a:lnTo>
                    <a:pt x="4396892" y="854951"/>
                  </a:lnTo>
                  <a:close/>
                </a:path>
              </a:pathLst>
            </a:custGeom>
            <a:solidFill>
              <a:srgbClr val="BF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612981" y="5840402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587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612981" y="5921826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1662A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 descr=""/>
          <p:cNvSpPr txBox="1"/>
          <p:nvPr/>
        </p:nvSpPr>
        <p:spPr>
          <a:xfrm>
            <a:off x="612981" y="5840402"/>
            <a:ext cx="9535160" cy="163195"/>
          </a:xfrm>
          <a:prstGeom prst="rect">
            <a:avLst/>
          </a:prstGeom>
          <a:solidFill>
            <a:srgbClr val="F1662A"/>
          </a:solidFill>
        </p:spPr>
        <p:txBody>
          <a:bodyPr wrap="square" lIns="0" tIns="0" rIns="0" bIns="0" rtlCol="0" vert="horz">
            <a:spAutoFit/>
          </a:bodyPr>
          <a:lstStyle/>
          <a:p>
            <a:pPr algn="r" marR="506095">
              <a:lnSpc>
                <a:spcPts val="1160"/>
              </a:lnSpc>
            </a:pPr>
            <a:r>
              <a:rPr dirty="0" sz="1000" spc="-25" b="1">
                <a:solidFill>
                  <a:srgbClr val="FFFFFF"/>
                </a:solidFill>
                <a:latin typeface="Times New Roman"/>
                <a:cs typeface="Times New Roman"/>
              </a:rPr>
              <a:t>10</a:t>
            </a:r>
            <a:endParaRPr sz="1000">
              <a:latin typeface="Times New Roman"/>
              <a:cs typeface="Times New Roman"/>
            </a:endParaRPr>
          </a:p>
        </p:txBody>
      </p:sp>
      <p:pic>
        <p:nvPicPr>
          <p:cNvPr id="13" name="object 1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86226" y="1435364"/>
            <a:ext cx="2947549" cy="4388753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83997" y="600281"/>
            <a:ext cx="4417060" cy="4362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Venture</a:t>
            </a:r>
            <a:r>
              <a:rPr dirty="0" spc="10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Viability</a:t>
            </a:r>
            <a:r>
              <a:rPr dirty="0" spc="-70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Assessment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003816" y="1296943"/>
            <a:ext cx="8761730" cy="814705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48590" rIns="0" bIns="0" rtlCol="0" vert="horz">
            <a:spAutoFit/>
          </a:bodyPr>
          <a:lstStyle/>
          <a:p>
            <a:pPr algn="ctr">
              <a:lnSpc>
                <a:spcPts val="1889"/>
              </a:lnSpc>
              <a:spcBef>
                <a:spcPts val="1170"/>
              </a:spcBef>
            </a:pPr>
            <a:r>
              <a:rPr dirty="0" sz="1650" b="1">
                <a:solidFill>
                  <a:srgbClr val="F16629"/>
                </a:solidFill>
                <a:latin typeface="Times New Roman"/>
                <a:cs typeface="Times New Roman"/>
              </a:rPr>
              <a:t>Venture</a:t>
            </a:r>
            <a:r>
              <a:rPr dirty="0" sz="1650" spc="24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650" b="1">
                <a:solidFill>
                  <a:srgbClr val="F16629"/>
                </a:solidFill>
                <a:latin typeface="Times New Roman"/>
                <a:cs typeface="Times New Roman"/>
              </a:rPr>
              <a:t>Viability</a:t>
            </a:r>
            <a:r>
              <a:rPr dirty="0" sz="1650" spc="29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650" spc="-20" b="1">
                <a:solidFill>
                  <a:srgbClr val="F16629"/>
                </a:solidFill>
                <a:latin typeface="Times New Roman"/>
                <a:cs typeface="Times New Roman"/>
              </a:rPr>
              <a:t>Index</a:t>
            </a:r>
            <a:endParaRPr sz="1650">
              <a:latin typeface="Times New Roman"/>
              <a:cs typeface="Times New Roman"/>
            </a:endParaRPr>
          </a:p>
          <a:p>
            <a:pPr algn="ctr">
              <a:lnSpc>
                <a:spcPts val="1889"/>
              </a:lnSpc>
            </a:pPr>
            <a:r>
              <a:rPr dirty="0" sz="1650" spc="-10">
                <a:latin typeface="Times New Roman"/>
                <a:cs typeface="Times New Roman"/>
              </a:rPr>
              <a:t>77.77%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003816" y="2599727"/>
            <a:ext cx="4152900" cy="284988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41275" rIns="0" bIns="0" rtlCol="0" vert="horz">
            <a:spAutoFit/>
          </a:bodyPr>
          <a:lstStyle/>
          <a:p>
            <a:pPr marL="260350">
              <a:lnSpc>
                <a:spcPct val="100000"/>
              </a:lnSpc>
              <a:spcBef>
                <a:spcPts val="325"/>
              </a:spcBef>
            </a:pPr>
            <a:r>
              <a:rPr dirty="0" sz="1150" spc="-10" b="1">
                <a:solidFill>
                  <a:srgbClr val="F16629"/>
                </a:solidFill>
                <a:latin typeface="Times New Roman"/>
                <a:cs typeface="Times New Roman"/>
              </a:rPr>
              <a:t>Strengths</a:t>
            </a:r>
            <a:endParaRPr sz="1150">
              <a:latin typeface="Times New Roman"/>
              <a:cs typeface="Times New Roman"/>
            </a:endParaRPr>
          </a:p>
          <a:p>
            <a:pPr marL="260350" marR="295910">
              <a:lnSpc>
                <a:spcPts val="1280"/>
              </a:lnSpc>
              <a:spcBef>
                <a:spcPts val="540"/>
              </a:spcBef>
            </a:pPr>
            <a:r>
              <a:rPr dirty="0" sz="1150">
                <a:latin typeface="Times New Roman"/>
                <a:cs typeface="Times New Roman"/>
              </a:rPr>
              <a:t>Our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key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strengths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include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well-structured</a:t>
            </a:r>
            <a:r>
              <a:rPr dirty="0" sz="1150" spc="28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revenue </a:t>
            </a:r>
            <a:r>
              <a:rPr dirty="0" sz="1150">
                <a:latin typeface="Times New Roman"/>
                <a:cs typeface="Times New Roman"/>
              </a:rPr>
              <a:t>model,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smart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pricing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strategy,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highly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skilled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>
                <a:latin typeface="Times New Roman"/>
                <a:cs typeface="Times New Roman"/>
              </a:rPr>
              <a:t>motivated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team,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exceptional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growth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potential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of </a:t>
            </a:r>
            <a:r>
              <a:rPr dirty="0" sz="1150">
                <a:latin typeface="Times New Roman"/>
                <a:cs typeface="Times New Roman"/>
              </a:rPr>
              <a:t>our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target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industry.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5612415" y="2599727"/>
            <a:ext cx="4152900" cy="284988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41275" rIns="0" bIns="0" rtlCol="0" vert="horz">
            <a:spAutoFit/>
          </a:bodyPr>
          <a:lstStyle/>
          <a:p>
            <a:pPr marL="260350">
              <a:lnSpc>
                <a:spcPct val="100000"/>
              </a:lnSpc>
              <a:spcBef>
                <a:spcPts val="325"/>
              </a:spcBef>
            </a:pPr>
            <a:r>
              <a:rPr dirty="0" sz="1150" b="1">
                <a:solidFill>
                  <a:srgbClr val="F16629"/>
                </a:solidFill>
                <a:latin typeface="Times New Roman"/>
                <a:cs typeface="Times New Roman"/>
              </a:rPr>
              <a:t>Areas</a:t>
            </a:r>
            <a:r>
              <a:rPr dirty="0" sz="1150" spc="17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150" b="1">
                <a:solidFill>
                  <a:srgbClr val="F16629"/>
                </a:solidFill>
                <a:latin typeface="Times New Roman"/>
                <a:cs typeface="Times New Roman"/>
              </a:rPr>
              <a:t>of</a:t>
            </a:r>
            <a:r>
              <a:rPr dirty="0" sz="1150" spc="17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150" spc="-10" b="1">
                <a:solidFill>
                  <a:srgbClr val="F16629"/>
                </a:solidFill>
                <a:latin typeface="Times New Roman"/>
                <a:cs typeface="Times New Roman"/>
              </a:rPr>
              <a:t>Improvement</a:t>
            </a:r>
            <a:endParaRPr sz="1150">
              <a:latin typeface="Times New Roman"/>
              <a:cs typeface="Times New Roman"/>
            </a:endParaRPr>
          </a:p>
          <a:p>
            <a:pPr marL="260350" marR="368935">
              <a:lnSpc>
                <a:spcPct val="92100"/>
              </a:lnSpc>
              <a:spcBef>
                <a:spcPts val="520"/>
              </a:spcBef>
            </a:pPr>
            <a:r>
              <a:rPr dirty="0" sz="1150" spc="10">
                <a:latin typeface="Times New Roman"/>
                <a:cs typeface="Times New Roman"/>
              </a:rPr>
              <a:t>To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thrive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in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competitive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marketplace,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focus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on </a:t>
            </a:r>
            <a:r>
              <a:rPr dirty="0" sz="1150" spc="10">
                <a:latin typeface="Times New Roman"/>
                <a:cs typeface="Times New Roman"/>
              </a:rPr>
              <a:t>understanding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user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needs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and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values.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Enhance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features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improve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user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experience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by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researching</a:t>
            </a:r>
            <a:r>
              <a:rPr dirty="0" sz="1150" spc="27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needs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>
                <a:latin typeface="Times New Roman"/>
                <a:cs typeface="Times New Roman"/>
              </a:rPr>
              <a:t>listening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feedback.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Increase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marketing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efforts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to </a:t>
            </a:r>
            <a:r>
              <a:rPr dirty="0" sz="1150">
                <a:latin typeface="Times New Roman"/>
                <a:cs typeface="Times New Roman"/>
              </a:rPr>
              <a:t>highlight</a:t>
            </a:r>
            <a:r>
              <a:rPr dirty="0" sz="1150" spc="30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unique</a:t>
            </a:r>
            <a:r>
              <a:rPr dirty="0" sz="1150" spc="30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features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30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outmarket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competitors. </a:t>
            </a:r>
            <a:r>
              <a:rPr dirty="0" sz="1150" spc="10">
                <a:latin typeface="Times New Roman"/>
                <a:cs typeface="Times New Roman"/>
              </a:rPr>
              <a:t>This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will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boost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customer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satisfaction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and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establish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the </a:t>
            </a:r>
            <a:r>
              <a:rPr dirty="0" sz="1150">
                <a:latin typeface="Times New Roman"/>
                <a:cs typeface="Times New Roman"/>
              </a:rPr>
              <a:t>system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as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industry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standard.</a:t>
            </a:r>
            <a:endParaRPr sz="11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Next</a:t>
            </a:r>
            <a:r>
              <a:rPr dirty="0" spc="150">
                <a:solidFill>
                  <a:srgbClr val="C13125"/>
                </a:solidFill>
              </a:rPr>
              <a:t> </a:t>
            </a:r>
            <a:r>
              <a:rPr dirty="0" spc="-20">
                <a:solidFill>
                  <a:srgbClr val="C13125"/>
                </a:solidFill>
              </a:rPr>
              <a:t>Steps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graphicFrame>
        <p:nvGraphicFramePr>
          <p:cNvPr id="5" name="object 5" descr=""/>
          <p:cNvGraphicFramePr>
            <a:graphicFrameLocks noGrp="1"/>
          </p:cNvGraphicFramePr>
          <p:nvPr/>
        </p:nvGraphicFramePr>
        <p:xfrm>
          <a:off x="596696" y="2497947"/>
          <a:ext cx="9652000" cy="18097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2035"/>
                <a:gridCol w="3826510"/>
                <a:gridCol w="1570989"/>
                <a:gridCol w="1562735"/>
                <a:gridCol w="1562734"/>
              </a:tblGrid>
              <a:tr h="6019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 algn="r" marR="131445">
                        <a:lnSpc>
                          <a:spcPct val="100000"/>
                        </a:lnSpc>
                      </a:pPr>
                      <a:r>
                        <a:rPr dirty="0" sz="900" spc="-1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TIMELINE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87630">
                    <a:lnL w="9525">
                      <a:solidFill>
                        <a:srgbClr val="F16629"/>
                      </a:solidFill>
                      <a:prstDash val="solid"/>
                    </a:lnL>
                    <a:lnB w="3175">
                      <a:solidFill>
                        <a:srgbClr val="F16629"/>
                      </a:solidFill>
                      <a:prstDash val="solid"/>
                    </a:lnB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 algn="ctr" marL="59055">
                        <a:lnSpc>
                          <a:spcPct val="100000"/>
                        </a:lnSpc>
                      </a:pPr>
                      <a:r>
                        <a:rPr dirty="0" sz="900" spc="-1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GOALS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87630">
                    <a:lnB w="3175">
                      <a:solidFill>
                        <a:srgbClr val="F16629"/>
                      </a:solidFill>
                      <a:prstDash val="solid"/>
                    </a:lnB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 algn="ctr" marR="30480">
                        <a:lnSpc>
                          <a:spcPct val="100000"/>
                        </a:lnSpc>
                      </a:pPr>
                      <a:r>
                        <a:rPr dirty="0" sz="90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TEAM</a:t>
                      </a:r>
                      <a:r>
                        <a:rPr dirty="0" sz="900" spc="175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NEEDED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87630">
                    <a:lnB w="3175">
                      <a:solidFill>
                        <a:srgbClr val="F16629"/>
                      </a:solidFill>
                      <a:prstDash val="solid"/>
                    </a:lnB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 marL="90805" marR="178435" indent="328295">
                        <a:lnSpc>
                          <a:spcPts val="1030"/>
                        </a:lnSpc>
                      </a:pPr>
                      <a:r>
                        <a:rPr dirty="0" sz="900" spc="-1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PHYSICAL </a:t>
                      </a:r>
                      <a:r>
                        <a:rPr dirty="0" sz="90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RESOURCES</a:t>
                      </a:r>
                      <a:r>
                        <a:rPr dirty="0" sz="900" spc="35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NEEDED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32384">
                    <a:lnB w="3175">
                      <a:solidFill>
                        <a:srgbClr val="F16629"/>
                      </a:solidFill>
                      <a:prstDash val="solid"/>
                    </a:lnB>
                    <a:solidFill>
                      <a:srgbClr val="F1662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  <a:p>
                      <a:pPr marL="236220">
                        <a:lnSpc>
                          <a:spcPct val="100000"/>
                        </a:lnSpc>
                      </a:pPr>
                      <a:r>
                        <a:rPr dirty="0" sz="90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FUNDS</a:t>
                      </a:r>
                      <a:r>
                        <a:rPr dirty="0" sz="900" spc="215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 b="1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NEEDED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87630">
                    <a:lnR w="9525">
                      <a:solidFill>
                        <a:srgbClr val="F16629"/>
                      </a:solidFill>
                      <a:prstDash val="solid"/>
                    </a:lnR>
                    <a:lnB w="3175">
                      <a:solidFill>
                        <a:srgbClr val="F16629"/>
                      </a:solidFill>
                      <a:prstDash val="solid"/>
                    </a:lnB>
                    <a:solidFill>
                      <a:srgbClr val="F16629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marL="215265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dirty="0" sz="900" b="1">
                          <a:latin typeface="Times New Roman"/>
                          <a:cs typeface="Times New Roman"/>
                        </a:rPr>
                        <a:t>Months</a:t>
                      </a:r>
                      <a:r>
                        <a:rPr dirty="0" sz="900" spc="32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b="1">
                          <a:latin typeface="Times New Roman"/>
                          <a:cs typeface="Times New Roman"/>
                        </a:rPr>
                        <a:t>1-</a:t>
                      </a:r>
                      <a:r>
                        <a:rPr dirty="0" sz="900" spc="-50" b="1">
                          <a:latin typeface="Times New Roman"/>
                          <a:cs typeface="Times New Roman"/>
                        </a:rPr>
                        <a:t>3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4769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3175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dirty="0" sz="900">
                          <a:latin typeface="Times New Roman"/>
                          <a:cs typeface="Times New Roman"/>
                        </a:rPr>
                        <a:t>Launch</a:t>
                      </a:r>
                      <a:r>
                        <a:rPr dirty="0" sz="900" spc="18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900" spc="204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>
                          <a:latin typeface="Times New Roman"/>
                          <a:cs typeface="Times New Roman"/>
                        </a:rPr>
                        <a:t>System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4769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3175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dirty="0" sz="90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dirty="0" sz="900" spc="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>
                          <a:latin typeface="Times New Roman"/>
                          <a:cs typeface="Times New Roman"/>
                        </a:rPr>
                        <a:t>coders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4769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3175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2540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dirty="0" sz="900" spc="-10">
                          <a:latin typeface="Times New Roman"/>
                          <a:cs typeface="Times New Roman"/>
                        </a:rPr>
                        <a:t>Mainframes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4769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3175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dirty="0" sz="900" spc="-10">
                          <a:latin typeface="Times New Roman"/>
                          <a:cs typeface="Times New Roman"/>
                        </a:rPr>
                        <a:t>P5500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64769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3175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</a:tr>
              <a:tr h="309245">
                <a:tc>
                  <a:txBody>
                    <a:bodyPr/>
                    <a:lstStyle/>
                    <a:p>
                      <a:pPr marL="215265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b="1">
                          <a:latin typeface="Times New Roman"/>
                          <a:cs typeface="Times New Roman"/>
                        </a:rPr>
                        <a:t>Months</a:t>
                      </a:r>
                      <a:r>
                        <a:rPr dirty="0" sz="900" spc="32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b="1">
                          <a:latin typeface="Times New Roman"/>
                          <a:cs typeface="Times New Roman"/>
                        </a:rPr>
                        <a:t>4-</a:t>
                      </a:r>
                      <a:r>
                        <a:rPr dirty="0" sz="900" spc="-50" b="1">
                          <a:latin typeface="Times New Roman"/>
                          <a:cs typeface="Times New Roman"/>
                        </a:rPr>
                        <a:t>6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>
                          <a:latin typeface="Times New Roman"/>
                          <a:cs typeface="Times New Roman"/>
                        </a:rPr>
                        <a:t>Product</a:t>
                      </a:r>
                      <a:r>
                        <a:rPr dirty="0" sz="900" spc="24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>
                          <a:latin typeface="Times New Roman"/>
                          <a:cs typeface="Times New Roman"/>
                        </a:rPr>
                        <a:t>Advertisement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>
                          <a:latin typeface="Times New Roman"/>
                          <a:cs typeface="Times New Roman"/>
                        </a:rPr>
                        <a:t>5</a:t>
                      </a:r>
                      <a:r>
                        <a:rPr dirty="0" sz="900" spc="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>
                          <a:latin typeface="Times New Roman"/>
                          <a:cs typeface="Times New Roman"/>
                        </a:rPr>
                        <a:t>marketer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2540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spc="-10">
                          <a:latin typeface="Times New Roman"/>
                          <a:cs typeface="Times New Roman"/>
                        </a:rPr>
                        <a:t>Mainframes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spc="-10">
                          <a:latin typeface="Times New Roman"/>
                          <a:cs typeface="Times New Roman"/>
                        </a:rPr>
                        <a:t>P3000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</a:tcPr>
                </a:tc>
              </a:tr>
              <a:tr h="300990">
                <a:tc>
                  <a:txBody>
                    <a:bodyPr/>
                    <a:lstStyle/>
                    <a:p>
                      <a:pPr marL="215265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b="1">
                          <a:latin typeface="Times New Roman"/>
                          <a:cs typeface="Times New Roman"/>
                        </a:rPr>
                        <a:t>Months</a:t>
                      </a:r>
                      <a:r>
                        <a:rPr dirty="0" sz="900" spc="325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b="1">
                          <a:latin typeface="Times New Roman"/>
                          <a:cs typeface="Times New Roman"/>
                        </a:rPr>
                        <a:t>7-</a:t>
                      </a:r>
                      <a:r>
                        <a:rPr dirty="0" sz="900" spc="-50" b="1">
                          <a:latin typeface="Times New Roman"/>
                          <a:cs typeface="Times New Roman"/>
                        </a:rPr>
                        <a:t>9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marL="845819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spc="20">
                          <a:latin typeface="Times New Roman"/>
                          <a:cs typeface="Times New Roman"/>
                        </a:rPr>
                        <a:t>Product</a:t>
                      </a:r>
                      <a:r>
                        <a:rPr dirty="0" sz="900" spc="19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20">
                          <a:latin typeface="Times New Roman"/>
                          <a:cs typeface="Times New Roman"/>
                        </a:rPr>
                        <a:t>improvement/updates</a:t>
                      </a:r>
                      <a:r>
                        <a:rPr dirty="0" sz="900" spc="2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2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900" spc="20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>
                          <a:latin typeface="Times New Roman"/>
                          <a:cs typeface="Times New Roman"/>
                        </a:rPr>
                        <a:t>scaling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31750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>
                          <a:latin typeface="Times New Roman"/>
                          <a:cs typeface="Times New Roman"/>
                        </a:rPr>
                        <a:t>5</a:t>
                      </a:r>
                      <a:r>
                        <a:rPr dirty="0" sz="900" spc="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>
                          <a:latin typeface="Times New Roman"/>
                          <a:cs typeface="Times New Roman"/>
                        </a:rPr>
                        <a:t>coders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algn="ctr" marR="2540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spc="-10">
                          <a:latin typeface="Times New Roman"/>
                          <a:cs typeface="Times New Roman"/>
                        </a:rPr>
                        <a:t>Mainframes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spc="-10">
                          <a:latin typeface="Times New Roman"/>
                          <a:cs typeface="Times New Roman"/>
                        </a:rPr>
                        <a:t>P5000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19050">
                      <a:solidFill>
                        <a:srgbClr val="F16629"/>
                      </a:solidFill>
                      <a:prstDash val="solid"/>
                    </a:lnB>
                    <a:solidFill>
                      <a:srgbClr val="FAE3D5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marR="150495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b="1">
                          <a:latin typeface="Times New Roman"/>
                          <a:cs typeface="Times New Roman"/>
                        </a:rPr>
                        <a:t>Months</a:t>
                      </a:r>
                      <a:r>
                        <a:rPr dirty="0" sz="900" spc="360" b="1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b="1">
                          <a:latin typeface="Times New Roman"/>
                          <a:cs typeface="Times New Roman"/>
                        </a:rPr>
                        <a:t>10-</a:t>
                      </a:r>
                      <a:r>
                        <a:rPr dirty="0" sz="900" spc="-25" b="1">
                          <a:latin typeface="Times New Roman"/>
                          <a:cs typeface="Times New Roman"/>
                        </a:rPr>
                        <a:t>12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9525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78865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>
                          <a:latin typeface="Times New Roman"/>
                          <a:cs typeface="Times New Roman"/>
                        </a:rPr>
                        <a:t>Maintain</a:t>
                      </a:r>
                      <a:r>
                        <a:rPr dirty="0" sz="900" spc="22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dirty="0" sz="90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>
                          <a:latin typeface="Times New Roman"/>
                          <a:cs typeface="Times New Roman"/>
                        </a:rPr>
                        <a:t>manage</a:t>
                      </a:r>
                      <a:r>
                        <a:rPr dirty="0" sz="90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dirty="0" sz="900" spc="225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>
                          <a:latin typeface="Times New Roman"/>
                          <a:cs typeface="Times New Roman"/>
                        </a:rPr>
                        <a:t>system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9525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>
                          <a:latin typeface="Times New Roman"/>
                          <a:cs typeface="Times New Roman"/>
                        </a:rPr>
                        <a:t>5</a:t>
                      </a:r>
                      <a:r>
                        <a:rPr dirty="0" sz="900" spc="8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900" spc="-10">
                          <a:latin typeface="Times New Roman"/>
                          <a:cs typeface="Times New Roman"/>
                        </a:rPr>
                        <a:t>debugger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9525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R="2540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spc="-10">
                          <a:latin typeface="Times New Roman"/>
                          <a:cs typeface="Times New Roman"/>
                        </a:rPr>
                        <a:t>Mainframes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9525">
                      <a:solidFill>
                        <a:srgbClr val="F1662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900" spc="-10">
                          <a:latin typeface="Times New Roman"/>
                          <a:cs typeface="Times New Roman"/>
                        </a:rPr>
                        <a:t>P2000</a:t>
                      </a: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73025">
                    <a:lnL w="9525">
                      <a:solidFill>
                        <a:srgbClr val="F16629"/>
                      </a:solidFill>
                      <a:prstDash val="solid"/>
                    </a:lnL>
                    <a:lnR w="9525">
                      <a:solidFill>
                        <a:srgbClr val="F16629"/>
                      </a:solidFill>
                      <a:prstDash val="solid"/>
                    </a:lnR>
                    <a:lnT w="19050">
                      <a:solidFill>
                        <a:srgbClr val="F16629"/>
                      </a:solidFill>
                      <a:prstDash val="solid"/>
                    </a:lnT>
                    <a:lnB w="9525">
                      <a:solidFill>
                        <a:srgbClr val="F16629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3997" y="600281"/>
            <a:ext cx="2068195" cy="4362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pc="-50">
                <a:solidFill>
                  <a:srgbClr val="C13125"/>
                </a:solidFill>
              </a:rPr>
              <a:t>Venture</a:t>
            </a:r>
            <a:r>
              <a:rPr dirty="0" spc="-100">
                <a:solidFill>
                  <a:srgbClr val="C13125"/>
                </a:solidFill>
              </a:rPr>
              <a:t> </a:t>
            </a:r>
            <a:r>
              <a:rPr dirty="0" spc="-45">
                <a:solidFill>
                  <a:srgbClr val="C13125"/>
                </a:solidFill>
              </a:rPr>
              <a:t>Team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6975" y="1427221"/>
            <a:ext cx="977087" cy="977088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714275" y="2469776"/>
            <a:ext cx="2701925" cy="1605280"/>
          </a:xfrm>
          <a:prstGeom prst="rect">
            <a:avLst/>
          </a:prstGeom>
        </p:spPr>
        <p:txBody>
          <a:bodyPr wrap="square" lIns="0" tIns="406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dirty="0" sz="1150" b="1">
                <a:solidFill>
                  <a:srgbClr val="BF0000"/>
                </a:solidFill>
                <a:latin typeface="Times New Roman"/>
                <a:cs typeface="Times New Roman"/>
              </a:rPr>
              <a:t>Name: Ma. Ericha </a:t>
            </a:r>
            <a:r>
              <a:rPr dirty="0" sz="1150" spc="-10" b="1">
                <a:solidFill>
                  <a:srgbClr val="BF0000"/>
                </a:solidFill>
                <a:latin typeface="Times New Roman"/>
                <a:cs typeface="Times New Roman"/>
              </a:rPr>
              <a:t>Guanzon</a:t>
            </a:r>
            <a:endParaRPr sz="1150">
              <a:latin typeface="Times New Roman"/>
              <a:cs typeface="Times New Roman"/>
            </a:endParaRPr>
          </a:p>
          <a:p>
            <a:pPr marL="12700" marR="5080">
              <a:lnSpc>
                <a:spcPts val="1280"/>
              </a:lnSpc>
              <a:spcBef>
                <a:spcPts val="350"/>
              </a:spcBef>
            </a:pPr>
            <a:r>
              <a:rPr dirty="0" sz="1150" spc="-10" b="1">
                <a:latin typeface="Times New Roman"/>
                <a:cs typeface="Times New Roman"/>
              </a:rPr>
              <a:t>University/College: </a:t>
            </a:r>
            <a:r>
              <a:rPr dirty="0" sz="1150" spc="-10">
                <a:latin typeface="Times New Roman"/>
                <a:cs typeface="Times New Roman"/>
              </a:rPr>
              <a:t>Western</a:t>
            </a:r>
            <a:r>
              <a:rPr dirty="0" sz="1150" spc="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Mindanao</a:t>
            </a:r>
            <a:r>
              <a:rPr dirty="0" sz="1150" spc="1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State University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00"/>
              </a:spcBef>
            </a:pPr>
            <a:r>
              <a:rPr dirty="0" sz="1150" b="1">
                <a:latin typeface="Times New Roman"/>
                <a:cs typeface="Times New Roman"/>
              </a:rPr>
              <a:t>Major:</a:t>
            </a:r>
            <a:r>
              <a:rPr dirty="0" sz="1150">
                <a:latin typeface="Times New Roman"/>
                <a:cs typeface="Times New Roman"/>
              </a:rPr>
              <a:t>Computer</a:t>
            </a:r>
            <a:r>
              <a:rPr dirty="0" sz="1150" spc="-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Science</a:t>
            </a:r>
            <a:endParaRPr sz="1150">
              <a:latin typeface="Times New Roman"/>
              <a:cs typeface="Times New Roman"/>
            </a:endParaRPr>
          </a:p>
          <a:p>
            <a:pPr marL="12700" marR="326390">
              <a:lnSpc>
                <a:spcPct val="114599"/>
              </a:lnSpc>
              <a:spcBef>
                <a:spcPts val="20"/>
              </a:spcBef>
            </a:pPr>
            <a:r>
              <a:rPr dirty="0" sz="1150" b="1">
                <a:latin typeface="Times New Roman"/>
                <a:cs typeface="Times New Roman"/>
              </a:rPr>
              <a:t>Key</a:t>
            </a:r>
            <a:r>
              <a:rPr dirty="0" sz="1150" spc="-40" b="1">
                <a:latin typeface="Times New Roman"/>
                <a:cs typeface="Times New Roman"/>
              </a:rPr>
              <a:t> </a:t>
            </a:r>
            <a:r>
              <a:rPr dirty="0" sz="1150" b="1">
                <a:latin typeface="Times New Roman"/>
                <a:cs typeface="Times New Roman"/>
              </a:rPr>
              <a:t>Skills:</a:t>
            </a:r>
            <a:r>
              <a:rPr dirty="0" sz="1150" spc="-40" b="1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Programming,</a:t>
            </a:r>
            <a:r>
              <a:rPr dirty="0" sz="1150" spc="-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presenting. </a:t>
            </a:r>
            <a:r>
              <a:rPr dirty="0" sz="1150" b="1">
                <a:latin typeface="Times New Roman"/>
                <a:cs typeface="Times New Roman"/>
              </a:rPr>
              <a:t>Role</a:t>
            </a:r>
            <a:r>
              <a:rPr dirty="0" sz="1150" spc="-15" b="1">
                <a:latin typeface="Times New Roman"/>
                <a:cs typeface="Times New Roman"/>
              </a:rPr>
              <a:t> </a:t>
            </a:r>
            <a:r>
              <a:rPr dirty="0" sz="1150" b="1">
                <a:latin typeface="Times New Roman"/>
                <a:cs typeface="Times New Roman"/>
              </a:rPr>
              <a:t>in</a:t>
            </a:r>
            <a:r>
              <a:rPr dirty="0" sz="1150" spc="-10" b="1">
                <a:latin typeface="Times New Roman"/>
                <a:cs typeface="Times New Roman"/>
              </a:rPr>
              <a:t> </a:t>
            </a:r>
            <a:r>
              <a:rPr dirty="0" sz="1150" b="1">
                <a:latin typeface="Times New Roman"/>
                <a:cs typeface="Times New Roman"/>
              </a:rPr>
              <a:t>the</a:t>
            </a:r>
            <a:r>
              <a:rPr dirty="0" sz="1150" spc="-30" b="1">
                <a:latin typeface="Times New Roman"/>
                <a:cs typeface="Times New Roman"/>
              </a:rPr>
              <a:t> </a:t>
            </a:r>
            <a:r>
              <a:rPr dirty="0" sz="1150" spc="-10" b="1">
                <a:latin typeface="Times New Roman"/>
                <a:cs typeface="Times New Roman"/>
              </a:rPr>
              <a:t>Venture: </a:t>
            </a:r>
            <a:r>
              <a:rPr dirty="0" sz="1150">
                <a:latin typeface="Times New Roman"/>
                <a:cs typeface="Times New Roman"/>
              </a:rPr>
              <a:t>Lead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Programmer </a:t>
            </a:r>
            <a:r>
              <a:rPr dirty="0" sz="1150">
                <a:latin typeface="Times New Roman"/>
                <a:cs typeface="Times New Roman"/>
              </a:rPr>
              <a:t>Keen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continuing</a:t>
            </a:r>
            <a:r>
              <a:rPr dirty="0" sz="1150" spc="-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with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-10">
                <a:latin typeface="Times New Roman"/>
                <a:cs typeface="Times New Roman"/>
              </a:rPr>
              <a:t> venture: </a:t>
            </a:r>
            <a:r>
              <a:rPr dirty="0" sz="1150" spc="-25" b="1">
                <a:latin typeface="Times New Roman"/>
                <a:cs typeface="Times New Roman"/>
              </a:rPr>
              <a:t>Yes</a:t>
            </a:r>
            <a:endParaRPr sz="1150">
              <a:latin typeface="Times New Roman"/>
              <a:cs typeface="Times New Roman"/>
            </a:endParaRPr>
          </a:p>
        </p:txBody>
      </p:sp>
      <p:pic>
        <p:nvPicPr>
          <p:cNvPr id="6" name="object 6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918796" y="1427221"/>
            <a:ext cx="977088" cy="977088"/>
          </a:xfrm>
          <a:prstGeom prst="rect">
            <a:avLst/>
          </a:prstGeom>
        </p:spPr>
      </p:pic>
      <p:sp>
        <p:nvSpPr>
          <p:cNvPr id="7" name="object 7" descr=""/>
          <p:cNvSpPr txBox="1"/>
          <p:nvPr/>
        </p:nvSpPr>
        <p:spPr>
          <a:xfrm>
            <a:off x="3906096" y="2469776"/>
            <a:ext cx="2701925" cy="1605280"/>
          </a:xfrm>
          <a:prstGeom prst="rect">
            <a:avLst/>
          </a:prstGeom>
        </p:spPr>
        <p:txBody>
          <a:bodyPr wrap="square" lIns="0" tIns="406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dirty="0" sz="1150" b="1">
                <a:solidFill>
                  <a:srgbClr val="BF0000"/>
                </a:solidFill>
                <a:latin typeface="Times New Roman"/>
                <a:cs typeface="Times New Roman"/>
              </a:rPr>
              <a:t>Name: Jude </a:t>
            </a:r>
            <a:r>
              <a:rPr dirty="0" sz="1150" spc="-10" b="1">
                <a:solidFill>
                  <a:srgbClr val="BF0000"/>
                </a:solidFill>
                <a:latin typeface="Times New Roman"/>
                <a:cs typeface="Times New Roman"/>
              </a:rPr>
              <a:t>Brillantes</a:t>
            </a:r>
            <a:endParaRPr sz="1150">
              <a:latin typeface="Times New Roman"/>
              <a:cs typeface="Times New Roman"/>
            </a:endParaRPr>
          </a:p>
          <a:p>
            <a:pPr marL="12700" marR="5080">
              <a:lnSpc>
                <a:spcPts val="1280"/>
              </a:lnSpc>
              <a:spcBef>
                <a:spcPts val="350"/>
              </a:spcBef>
            </a:pPr>
            <a:r>
              <a:rPr dirty="0" sz="1150" spc="-10" b="1">
                <a:latin typeface="Times New Roman"/>
                <a:cs typeface="Times New Roman"/>
              </a:rPr>
              <a:t>University/College: </a:t>
            </a:r>
            <a:r>
              <a:rPr dirty="0" sz="1150" spc="-10">
                <a:latin typeface="Times New Roman"/>
                <a:cs typeface="Times New Roman"/>
              </a:rPr>
              <a:t>Western</a:t>
            </a:r>
            <a:r>
              <a:rPr dirty="0" sz="1150" spc="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Mindanao</a:t>
            </a:r>
            <a:r>
              <a:rPr dirty="0" sz="1150" spc="1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State University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00"/>
              </a:spcBef>
            </a:pPr>
            <a:r>
              <a:rPr dirty="0" sz="1150" b="1">
                <a:latin typeface="Times New Roman"/>
                <a:cs typeface="Times New Roman"/>
              </a:rPr>
              <a:t>Major:</a:t>
            </a:r>
            <a:r>
              <a:rPr dirty="0" sz="1150">
                <a:latin typeface="Times New Roman"/>
                <a:cs typeface="Times New Roman"/>
              </a:rPr>
              <a:t>Computer</a:t>
            </a:r>
            <a:r>
              <a:rPr dirty="0" sz="1150" spc="-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Science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20"/>
              </a:spcBef>
            </a:pPr>
            <a:r>
              <a:rPr dirty="0" sz="1150" b="1">
                <a:latin typeface="Times New Roman"/>
                <a:cs typeface="Times New Roman"/>
              </a:rPr>
              <a:t>Key</a:t>
            </a:r>
            <a:r>
              <a:rPr dirty="0" sz="1150" spc="-30" b="1">
                <a:latin typeface="Times New Roman"/>
                <a:cs typeface="Times New Roman"/>
              </a:rPr>
              <a:t> </a:t>
            </a:r>
            <a:r>
              <a:rPr dirty="0" sz="1150" b="1">
                <a:latin typeface="Times New Roman"/>
                <a:cs typeface="Times New Roman"/>
              </a:rPr>
              <a:t>Skills:</a:t>
            </a:r>
            <a:r>
              <a:rPr dirty="0" sz="1150" spc="-25" b="1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Analysis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dirty="0" sz="1150" b="1">
                <a:latin typeface="Times New Roman"/>
                <a:cs typeface="Times New Roman"/>
              </a:rPr>
              <a:t>Role</a:t>
            </a:r>
            <a:r>
              <a:rPr dirty="0" sz="1150" spc="-15" b="1">
                <a:latin typeface="Times New Roman"/>
                <a:cs typeface="Times New Roman"/>
              </a:rPr>
              <a:t> </a:t>
            </a:r>
            <a:r>
              <a:rPr dirty="0" sz="1150" b="1">
                <a:latin typeface="Times New Roman"/>
                <a:cs typeface="Times New Roman"/>
              </a:rPr>
              <a:t>in</a:t>
            </a:r>
            <a:r>
              <a:rPr dirty="0" sz="1150" spc="-15" b="1">
                <a:latin typeface="Times New Roman"/>
                <a:cs typeface="Times New Roman"/>
              </a:rPr>
              <a:t> </a:t>
            </a:r>
            <a:r>
              <a:rPr dirty="0" sz="1150" b="1">
                <a:latin typeface="Times New Roman"/>
                <a:cs typeface="Times New Roman"/>
              </a:rPr>
              <a:t>the</a:t>
            </a:r>
            <a:r>
              <a:rPr dirty="0" sz="1150" spc="-35" b="1">
                <a:latin typeface="Times New Roman"/>
                <a:cs typeface="Times New Roman"/>
              </a:rPr>
              <a:t> </a:t>
            </a:r>
            <a:r>
              <a:rPr dirty="0" sz="1150" spc="-10" b="1">
                <a:latin typeface="Times New Roman"/>
                <a:cs typeface="Times New Roman"/>
              </a:rPr>
              <a:t>Venture:</a:t>
            </a:r>
            <a:r>
              <a:rPr dirty="0" sz="1150" spc="-15" b="1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Analyst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dirty="0" sz="1150">
                <a:latin typeface="Times New Roman"/>
                <a:cs typeface="Times New Roman"/>
              </a:rPr>
              <a:t>Keen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continuing</a:t>
            </a:r>
            <a:r>
              <a:rPr dirty="0" sz="1150" spc="-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with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-10">
                <a:latin typeface="Times New Roman"/>
                <a:cs typeface="Times New Roman"/>
              </a:rPr>
              <a:t> venture: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20"/>
              </a:spcBef>
            </a:pPr>
            <a:r>
              <a:rPr dirty="0" sz="1150" spc="-25" b="1">
                <a:latin typeface="Times New Roman"/>
                <a:cs typeface="Times New Roman"/>
              </a:rPr>
              <a:t>Yes</a:t>
            </a:r>
            <a:endParaRPr sz="1150">
              <a:latin typeface="Times New Roman"/>
              <a:cs typeface="Times New Roman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110617" y="1427221"/>
            <a:ext cx="977087" cy="977088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7097917" y="2469776"/>
            <a:ext cx="2701925" cy="1605280"/>
          </a:xfrm>
          <a:prstGeom prst="rect">
            <a:avLst/>
          </a:prstGeom>
        </p:spPr>
        <p:txBody>
          <a:bodyPr wrap="square" lIns="0" tIns="406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dirty="0" sz="1150" b="1">
                <a:solidFill>
                  <a:srgbClr val="BF0000"/>
                </a:solidFill>
                <a:latin typeface="Times New Roman"/>
                <a:cs typeface="Times New Roman"/>
              </a:rPr>
              <a:t>Name: Sa'ad Bin</a:t>
            </a:r>
            <a:r>
              <a:rPr dirty="0" sz="1150" spc="-65" b="1">
                <a:solidFill>
                  <a:srgbClr val="BF0000"/>
                </a:solidFill>
                <a:latin typeface="Times New Roman"/>
                <a:cs typeface="Times New Roman"/>
              </a:rPr>
              <a:t> </a:t>
            </a:r>
            <a:r>
              <a:rPr dirty="0" sz="1150" b="1">
                <a:solidFill>
                  <a:srgbClr val="BF0000"/>
                </a:solidFill>
                <a:latin typeface="Times New Roman"/>
                <a:cs typeface="Times New Roman"/>
              </a:rPr>
              <a:t>Ain </a:t>
            </a:r>
            <a:r>
              <a:rPr dirty="0" sz="1150" spc="-10" b="1">
                <a:solidFill>
                  <a:srgbClr val="BF0000"/>
                </a:solidFill>
                <a:latin typeface="Times New Roman"/>
                <a:cs typeface="Times New Roman"/>
              </a:rPr>
              <a:t>Jandul</a:t>
            </a:r>
            <a:endParaRPr sz="1150">
              <a:latin typeface="Times New Roman"/>
              <a:cs typeface="Times New Roman"/>
            </a:endParaRPr>
          </a:p>
          <a:p>
            <a:pPr marL="12700" marR="5080">
              <a:lnSpc>
                <a:spcPts val="1280"/>
              </a:lnSpc>
              <a:spcBef>
                <a:spcPts val="350"/>
              </a:spcBef>
            </a:pPr>
            <a:r>
              <a:rPr dirty="0" sz="1150" spc="-10" b="1">
                <a:latin typeface="Times New Roman"/>
                <a:cs typeface="Times New Roman"/>
              </a:rPr>
              <a:t>University/College: </a:t>
            </a:r>
            <a:r>
              <a:rPr dirty="0" sz="1150" spc="-10">
                <a:latin typeface="Times New Roman"/>
                <a:cs typeface="Times New Roman"/>
              </a:rPr>
              <a:t>Western</a:t>
            </a:r>
            <a:r>
              <a:rPr dirty="0" sz="1150" spc="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Mindanao</a:t>
            </a:r>
            <a:r>
              <a:rPr dirty="0" sz="1150" spc="1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State University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00"/>
              </a:spcBef>
            </a:pPr>
            <a:r>
              <a:rPr dirty="0" sz="1150" b="1">
                <a:latin typeface="Times New Roman"/>
                <a:cs typeface="Times New Roman"/>
              </a:rPr>
              <a:t>Major:</a:t>
            </a:r>
            <a:r>
              <a:rPr dirty="0" sz="1150">
                <a:latin typeface="Times New Roman"/>
                <a:cs typeface="Times New Roman"/>
              </a:rPr>
              <a:t>Computer</a:t>
            </a:r>
            <a:r>
              <a:rPr dirty="0" sz="1150" spc="-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Science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20"/>
              </a:spcBef>
            </a:pPr>
            <a:r>
              <a:rPr dirty="0" sz="1150" b="1">
                <a:latin typeface="Times New Roman"/>
                <a:cs typeface="Times New Roman"/>
              </a:rPr>
              <a:t>Key</a:t>
            </a:r>
            <a:r>
              <a:rPr dirty="0" sz="1150" spc="-15" b="1">
                <a:latin typeface="Times New Roman"/>
                <a:cs typeface="Times New Roman"/>
              </a:rPr>
              <a:t> </a:t>
            </a:r>
            <a:r>
              <a:rPr dirty="0" sz="1150" b="1">
                <a:latin typeface="Times New Roman"/>
                <a:cs typeface="Times New Roman"/>
              </a:rPr>
              <a:t>Skills:</a:t>
            </a:r>
            <a:r>
              <a:rPr dirty="0" sz="1150" spc="-15" b="1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UX/UI</a:t>
            </a:r>
            <a:r>
              <a:rPr dirty="0" sz="1150" spc="-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Design,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Presenting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dirty="0" sz="1150" b="1">
                <a:latin typeface="Times New Roman"/>
                <a:cs typeface="Times New Roman"/>
              </a:rPr>
              <a:t>Role</a:t>
            </a:r>
            <a:r>
              <a:rPr dirty="0" sz="1150" spc="-15" b="1">
                <a:latin typeface="Times New Roman"/>
                <a:cs typeface="Times New Roman"/>
              </a:rPr>
              <a:t> </a:t>
            </a:r>
            <a:r>
              <a:rPr dirty="0" sz="1150" b="1">
                <a:latin typeface="Times New Roman"/>
                <a:cs typeface="Times New Roman"/>
              </a:rPr>
              <a:t>in</a:t>
            </a:r>
            <a:r>
              <a:rPr dirty="0" sz="1150" spc="-15" b="1">
                <a:latin typeface="Times New Roman"/>
                <a:cs typeface="Times New Roman"/>
              </a:rPr>
              <a:t> </a:t>
            </a:r>
            <a:r>
              <a:rPr dirty="0" sz="1150" b="1">
                <a:latin typeface="Times New Roman"/>
                <a:cs typeface="Times New Roman"/>
              </a:rPr>
              <a:t>the</a:t>
            </a:r>
            <a:r>
              <a:rPr dirty="0" sz="1150" spc="-35" b="1">
                <a:latin typeface="Times New Roman"/>
                <a:cs typeface="Times New Roman"/>
              </a:rPr>
              <a:t> </a:t>
            </a:r>
            <a:r>
              <a:rPr dirty="0" sz="1150" spc="-10" b="1">
                <a:latin typeface="Times New Roman"/>
                <a:cs typeface="Times New Roman"/>
              </a:rPr>
              <a:t>Venture:</a:t>
            </a:r>
            <a:r>
              <a:rPr dirty="0" sz="1150" spc="-15" b="1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UI/UX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dirty="0" sz="1150">
                <a:latin typeface="Times New Roman"/>
                <a:cs typeface="Times New Roman"/>
              </a:rPr>
              <a:t>Keen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continuing</a:t>
            </a:r>
            <a:r>
              <a:rPr dirty="0" sz="1150" spc="-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with</a:t>
            </a:r>
            <a:r>
              <a:rPr dirty="0" sz="1150" spc="-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-10">
                <a:latin typeface="Times New Roman"/>
                <a:cs typeface="Times New Roman"/>
              </a:rPr>
              <a:t> venture:</a:t>
            </a:r>
            <a:endParaRPr sz="1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20"/>
              </a:spcBef>
            </a:pPr>
            <a:r>
              <a:rPr dirty="0" sz="1150" spc="-25" b="1">
                <a:latin typeface="Times New Roman"/>
                <a:cs typeface="Times New Roman"/>
              </a:rPr>
              <a:t>Yes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726975" y="4667896"/>
            <a:ext cx="9315450" cy="1221740"/>
          </a:xfrm>
          <a:custGeom>
            <a:avLst/>
            <a:gdLst/>
            <a:ahLst/>
            <a:cxnLst/>
            <a:rect l="l" t="t" r="r" b="b"/>
            <a:pathLst>
              <a:path w="9315450" h="1221739">
                <a:moveTo>
                  <a:pt x="9314905" y="1221359"/>
                </a:moveTo>
                <a:lnTo>
                  <a:pt x="0" y="1221359"/>
                </a:lnTo>
                <a:lnTo>
                  <a:pt x="0" y="0"/>
                </a:lnTo>
                <a:lnTo>
                  <a:pt x="9314905" y="0"/>
                </a:lnTo>
                <a:lnTo>
                  <a:pt x="9314905" y="1221359"/>
                </a:lnTo>
                <a:close/>
              </a:path>
            </a:pathLst>
          </a:custGeom>
          <a:solidFill>
            <a:srgbClr val="B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 txBox="1"/>
          <p:nvPr/>
        </p:nvSpPr>
        <p:spPr>
          <a:xfrm>
            <a:off x="974832" y="4932038"/>
            <a:ext cx="2947035" cy="40005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ts val="1455"/>
              </a:lnSpc>
              <a:spcBef>
                <a:spcPts val="130"/>
              </a:spcBef>
            </a:pPr>
            <a:r>
              <a:rPr dirty="0" sz="1250" b="1">
                <a:solidFill>
                  <a:srgbClr val="FFFFFF"/>
                </a:solidFill>
                <a:latin typeface="Times New Roman"/>
                <a:cs typeface="Times New Roman"/>
              </a:rPr>
              <a:t>Current</a:t>
            </a:r>
            <a:r>
              <a:rPr dirty="0" sz="1250" spc="6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10" b="1">
                <a:solidFill>
                  <a:srgbClr val="FFFFFF"/>
                </a:solidFill>
                <a:latin typeface="Times New Roman"/>
                <a:cs typeface="Times New Roman"/>
              </a:rPr>
              <a:t>Mentors:</a:t>
            </a:r>
            <a:endParaRPr sz="1250">
              <a:latin typeface="Times New Roman"/>
              <a:cs typeface="Times New Roman"/>
            </a:endParaRPr>
          </a:p>
          <a:p>
            <a:pPr marL="12700">
              <a:lnSpc>
                <a:spcPts val="1455"/>
              </a:lnSpc>
            </a:pP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Engr.</a:t>
            </a:r>
            <a:r>
              <a:rPr dirty="0" sz="1250" spc="3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Marjorie</a:t>
            </a:r>
            <a:r>
              <a:rPr dirty="0" sz="1250" spc="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Rojas</a:t>
            </a:r>
            <a:r>
              <a:rPr dirty="0" sz="1250" spc="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250" spc="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Mr.</a:t>
            </a:r>
            <a:r>
              <a:rPr dirty="0" sz="1250" spc="3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Rhamirl</a:t>
            </a:r>
            <a:r>
              <a:rPr dirty="0" sz="1250" spc="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10">
                <a:solidFill>
                  <a:srgbClr val="FFFFFF"/>
                </a:solidFill>
                <a:latin typeface="Times New Roman"/>
                <a:cs typeface="Times New Roman"/>
              </a:rPr>
              <a:t>Jaafar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12" name="object 12" descr=""/>
          <p:cNvSpPr/>
          <p:nvPr/>
        </p:nvSpPr>
        <p:spPr>
          <a:xfrm>
            <a:off x="5376285" y="4912168"/>
            <a:ext cx="16510" cy="733425"/>
          </a:xfrm>
          <a:custGeom>
            <a:avLst/>
            <a:gdLst/>
            <a:ahLst/>
            <a:cxnLst/>
            <a:rect l="l" t="t" r="r" b="b"/>
            <a:pathLst>
              <a:path w="16510" h="733425">
                <a:moveTo>
                  <a:pt x="16284" y="732815"/>
                </a:moveTo>
                <a:lnTo>
                  <a:pt x="0" y="732815"/>
                </a:lnTo>
                <a:lnTo>
                  <a:pt x="0" y="0"/>
                </a:lnTo>
                <a:lnTo>
                  <a:pt x="16284" y="0"/>
                </a:lnTo>
                <a:lnTo>
                  <a:pt x="16284" y="73281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 txBox="1"/>
          <p:nvPr/>
        </p:nvSpPr>
        <p:spPr>
          <a:xfrm>
            <a:off x="5640300" y="4932038"/>
            <a:ext cx="3829050" cy="57912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ts val="1455"/>
              </a:lnSpc>
              <a:spcBef>
                <a:spcPts val="130"/>
              </a:spcBef>
            </a:pPr>
            <a:r>
              <a:rPr dirty="0" sz="1250" b="1">
                <a:solidFill>
                  <a:srgbClr val="FFFFFF"/>
                </a:solidFill>
                <a:latin typeface="Times New Roman"/>
                <a:cs typeface="Times New Roman"/>
              </a:rPr>
              <a:t>Mentors</a:t>
            </a:r>
            <a:r>
              <a:rPr dirty="0" sz="1250" spc="6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FFFFF"/>
                </a:solidFill>
                <a:latin typeface="Times New Roman"/>
                <a:cs typeface="Times New Roman"/>
              </a:rPr>
              <a:t>Needed</a:t>
            </a:r>
            <a:r>
              <a:rPr dirty="0" sz="1250" spc="6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dirty="0" sz="1250" spc="7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b="1">
                <a:solidFill>
                  <a:srgbClr val="FFFFFF"/>
                </a:solidFill>
                <a:latin typeface="Times New Roman"/>
                <a:cs typeface="Times New Roman"/>
              </a:rPr>
              <a:t>these</a:t>
            </a:r>
            <a:r>
              <a:rPr dirty="0" sz="1250" spc="-2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10" b="1">
                <a:solidFill>
                  <a:srgbClr val="FFFFFF"/>
                </a:solidFill>
                <a:latin typeface="Times New Roman"/>
                <a:cs typeface="Times New Roman"/>
              </a:rPr>
              <a:t>Areas:</a:t>
            </a:r>
            <a:endParaRPr sz="1250">
              <a:latin typeface="Times New Roman"/>
              <a:cs typeface="Times New Roman"/>
            </a:endParaRPr>
          </a:p>
          <a:p>
            <a:pPr marL="12700" marR="5080">
              <a:lnSpc>
                <a:spcPts val="1410"/>
              </a:lnSpc>
              <a:spcBef>
                <a:spcPts val="80"/>
              </a:spcBef>
            </a:pP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We</a:t>
            </a:r>
            <a:r>
              <a:rPr dirty="0" sz="1250" spc="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need</a:t>
            </a:r>
            <a:r>
              <a:rPr dirty="0" sz="1250" spc="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mentoring</a:t>
            </a:r>
            <a:r>
              <a:rPr dirty="0" sz="1250" spc="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dirty="0" sz="1250" spc="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several</a:t>
            </a:r>
            <a:r>
              <a:rPr dirty="0" sz="1250" spc="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technical</a:t>
            </a:r>
            <a:r>
              <a:rPr dirty="0" sz="1250" spc="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250" spc="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system</a:t>
            </a:r>
            <a:r>
              <a:rPr dirty="0" sz="1250" spc="6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10">
                <a:solidFill>
                  <a:srgbClr val="FFFFFF"/>
                </a:solidFill>
                <a:latin typeface="Times New Roman"/>
                <a:cs typeface="Times New Roman"/>
              </a:rPr>
              <a:t>design areas.</a:t>
            </a:r>
            <a:endParaRPr sz="12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17052" y="1919837"/>
            <a:ext cx="3575050" cy="3737610"/>
          </a:xfrm>
          <a:custGeom>
            <a:avLst/>
            <a:gdLst/>
            <a:ahLst/>
            <a:cxnLst/>
            <a:rect l="l" t="t" r="r" b="b"/>
            <a:pathLst>
              <a:path w="3575050" h="3737610">
                <a:moveTo>
                  <a:pt x="0" y="0"/>
                </a:moveTo>
                <a:lnTo>
                  <a:pt x="3574513" y="0"/>
                </a:lnTo>
                <a:lnTo>
                  <a:pt x="3574513" y="3737361"/>
                </a:lnTo>
                <a:lnTo>
                  <a:pt x="0" y="3737361"/>
                </a:lnTo>
                <a:lnTo>
                  <a:pt x="0" y="0"/>
                </a:lnTo>
                <a:close/>
              </a:path>
            </a:pathLst>
          </a:custGeom>
          <a:ln w="8142">
            <a:solidFill>
              <a:srgbClr val="BF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 txBox="1"/>
          <p:nvPr/>
        </p:nvSpPr>
        <p:spPr>
          <a:xfrm>
            <a:off x="621124" y="1923908"/>
            <a:ext cx="3566795" cy="318135"/>
          </a:xfrm>
          <a:prstGeom prst="rect">
            <a:avLst/>
          </a:prstGeom>
          <a:solidFill>
            <a:srgbClr val="BF0000"/>
          </a:solidFill>
        </p:spPr>
        <p:txBody>
          <a:bodyPr wrap="square" lIns="0" tIns="33655" rIns="0" bIns="0" rtlCol="0" vert="horz">
            <a:spAutoFit/>
          </a:bodyPr>
          <a:lstStyle/>
          <a:p>
            <a:pPr algn="ctr" marR="4445">
              <a:lnSpc>
                <a:spcPct val="100000"/>
              </a:lnSpc>
              <a:spcBef>
                <a:spcPts val="265"/>
              </a:spcBef>
            </a:pPr>
            <a:r>
              <a:rPr dirty="0" sz="1400" spc="35" b="1">
                <a:solidFill>
                  <a:srgbClr val="FFFFFF"/>
                </a:solidFill>
                <a:latin typeface="Times New Roman"/>
                <a:cs typeface="Times New Roman"/>
              </a:rPr>
              <a:t>OVERVIEW</a:t>
            </a:r>
            <a:endParaRPr sz="1400">
              <a:latin typeface="Times New Roman"/>
              <a:cs typeface="Times New Roman"/>
            </a:endParaRPr>
          </a:p>
        </p:txBody>
      </p:sp>
      <p:grpSp>
        <p:nvGrpSpPr>
          <p:cNvPr id="4" name="object 4" descr=""/>
          <p:cNvGrpSpPr/>
          <p:nvPr/>
        </p:nvGrpSpPr>
        <p:grpSpPr>
          <a:xfrm>
            <a:off x="5371621" y="1463269"/>
            <a:ext cx="335280" cy="335280"/>
            <a:chOff x="5371621" y="1463269"/>
            <a:chExt cx="335280" cy="335280"/>
          </a:xfrm>
        </p:grpSpPr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489940" y="1463269"/>
              <a:ext cx="216706" cy="216282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5371621" y="1475991"/>
              <a:ext cx="322580" cy="322580"/>
            </a:xfrm>
            <a:custGeom>
              <a:avLst/>
              <a:gdLst/>
              <a:ahLst/>
              <a:cxnLst/>
              <a:rect l="l" t="t" r="r" b="b"/>
              <a:pathLst>
                <a:path w="322579" h="322580">
                  <a:moveTo>
                    <a:pt x="161151" y="322303"/>
                  </a:moveTo>
                  <a:lnTo>
                    <a:pt x="118291" y="316550"/>
                  </a:lnTo>
                  <a:lnTo>
                    <a:pt x="79790" y="300313"/>
                  </a:lnTo>
                  <a:lnTo>
                    <a:pt x="47179" y="275124"/>
                  </a:lnTo>
                  <a:lnTo>
                    <a:pt x="21989" y="242512"/>
                  </a:lnTo>
                  <a:lnTo>
                    <a:pt x="5752" y="204011"/>
                  </a:lnTo>
                  <a:lnTo>
                    <a:pt x="0" y="161151"/>
                  </a:lnTo>
                  <a:lnTo>
                    <a:pt x="5752" y="118291"/>
                  </a:lnTo>
                  <a:lnTo>
                    <a:pt x="21989" y="79790"/>
                  </a:lnTo>
                  <a:lnTo>
                    <a:pt x="47179" y="47179"/>
                  </a:lnTo>
                  <a:lnTo>
                    <a:pt x="79790" y="21989"/>
                  </a:lnTo>
                  <a:lnTo>
                    <a:pt x="118291" y="5752"/>
                  </a:lnTo>
                  <a:lnTo>
                    <a:pt x="161151" y="0"/>
                  </a:lnTo>
                  <a:lnTo>
                    <a:pt x="181421" y="1245"/>
                  </a:lnTo>
                  <a:lnTo>
                    <a:pt x="200856" y="4876"/>
                  </a:lnTo>
                  <a:lnTo>
                    <a:pt x="219416" y="10734"/>
                  </a:lnTo>
                  <a:lnTo>
                    <a:pt x="237062" y="18659"/>
                  </a:lnTo>
                  <a:lnTo>
                    <a:pt x="228156" y="27565"/>
                  </a:lnTo>
                  <a:lnTo>
                    <a:pt x="229429" y="36047"/>
                  </a:lnTo>
                  <a:lnTo>
                    <a:pt x="230277" y="44528"/>
                  </a:lnTo>
                  <a:lnTo>
                    <a:pt x="214407" y="36358"/>
                  </a:lnTo>
                  <a:lnTo>
                    <a:pt x="197463" y="30374"/>
                  </a:lnTo>
                  <a:lnTo>
                    <a:pt x="179645" y="26697"/>
                  </a:lnTo>
                  <a:lnTo>
                    <a:pt x="161151" y="25445"/>
                  </a:lnTo>
                  <a:lnTo>
                    <a:pt x="118376" y="32393"/>
                  </a:lnTo>
                  <a:lnTo>
                    <a:pt x="81139" y="51717"/>
                  </a:lnTo>
                  <a:lnTo>
                    <a:pt x="51717" y="81139"/>
                  </a:lnTo>
                  <a:lnTo>
                    <a:pt x="32393" y="118376"/>
                  </a:lnTo>
                  <a:lnTo>
                    <a:pt x="25445" y="161151"/>
                  </a:lnTo>
                  <a:lnTo>
                    <a:pt x="32393" y="203926"/>
                  </a:lnTo>
                  <a:lnTo>
                    <a:pt x="51717" y="241164"/>
                  </a:lnTo>
                  <a:lnTo>
                    <a:pt x="81139" y="270585"/>
                  </a:lnTo>
                  <a:lnTo>
                    <a:pt x="118376" y="289910"/>
                  </a:lnTo>
                  <a:lnTo>
                    <a:pt x="161151" y="296858"/>
                  </a:lnTo>
                  <a:lnTo>
                    <a:pt x="203926" y="289910"/>
                  </a:lnTo>
                  <a:lnTo>
                    <a:pt x="241164" y="270585"/>
                  </a:lnTo>
                  <a:lnTo>
                    <a:pt x="270585" y="241164"/>
                  </a:lnTo>
                  <a:lnTo>
                    <a:pt x="289910" y="203926"/>
                  </a:lnTo>
                  <a:lnTo>
                    <a:pt x="296858" y="161151"/>
                  </a:lnTo>
                  <a:lnTo>
                    <a:pt x="295546" y="142478"/>
                  </a:lnTo>
                  <a:lnTo>
                    <a:pt x="291769" y="124680"/>
                  </a:lnTo>
                  <a:lnTo>
                    <a:pt x="285765" y="107836"/>
                  </a:lnTo>
                  <a:lnTo>
                    <a:pt x="277774" y="92026"/>
                  </a:lnTo>
                  <a:lnTo>
                    <a:pt x="286680" y="93298"/>
                  </a:lnTo>
                  <a:lnTo>
                    <a:pt x="294737" y="94146"/>
                  </a:lnTo>
                  <a:lnTo>
                    <a:pt x="300251" y="88209"/>
                  </a:lnTo>
                  <a:lnTo>
                    <a:pt x="303219" y="85664"/>
                  </a:lnTo>
                  <a:lnTo>
                    <a:pt x="311389" y="103065"/>
                  </a:lnTo>
                  <a:lnTo>
                    <a:pt x="317373" y="121499"/>
                  </a:lnTo>
                  <a:lnTo>
                    <a:pt x="321050" y="140888"/>
                  </a:lnTo>
                  <a:lnTo>
                    <a:pt x="322303" y="161151"/>
                  </a:lnTo>
                  <a:lnTo>
                    <a:pt x="316550" y="204011"/>
                  </a:lnTo>
                  <a:lnTo>
                    <a:pt x="300313" y="242512"/>
                  </a:lnTo>
                  <a:lnTo>
                    <a:pt x="275124" y="275124"/>
                  </a:lnTo>
                  <a:lnTo>
                    <a:pt x="242512" y="300313"/>
                  </a:lnTo>
                  <a:lnTo>
                    <a:pt x="204011" y="316550"/>
                  </a:lnTo>
                  <a:lnTo>
                    <a:pt x="161151" y="32230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430993" y="1535363"/>
              <a:ext cx="203560" cy="203560"/>
            </a:xfrm>
            <a:prstGeom prst="rect">
              <a:avLst/>
            </a:prstGeom>
          </p:spPr>
        </p:pic>
      </p:grpSp>
      <p:sp>
        <p:nvSpPr>
          <p:cNvPr id="8" name="object 8" descr=""/>
          <p:cNvSpPr txBox="1"/>
          <p:nvPr/>
        </p:nvSpPr>
        <p:spPr>
          <a:xfrm>
            <a:off x="4667410" y="1495945"/>
            <a:ext cx="4650105" cy="91313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400" spc="40" b="1">
                <a:solidFill>
                  <a:srgbClr val="F16629"/>
                </a:solidFill>
                <a:latin typeface="Times New Roman"/>
                <a:cs typeface="Times New Roman"/>
              </a:rPr>
              <a:t>Mission</a:t>
            </a:r>
            <a:endParaRPr sz="1400">
              <a:latin typeface="Times New Roman"/>
              <a:cs typeface="Times New Roman"/>
            </a:endParaRPr>
          </a:p>
          <a:p>
            <a:pPr marL="12700" marR="5080">
              <a:lnSpc>
                <a:spcPts val="1410"/>
              </a:lnSpc>
              <a:spcBef>
                <a:spcPts val="1090"/>
              </a:spcBef>
            </a:pPr>
            <a:r>
              <a:rPr dirty="0" sz="1250">
                <a:latin typeface="Times New Roman"/>
                <a:cs typeface="Times New Roman"/>
              </a:rPr>
              <a:t>At</a:t>
            </a:r>
            <a:r>
              <a:rPr dirty="0" sz="1250" spc="9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Aestra,</a:t>
            </a:r>
            <a:r>
              <a:rPr dirty="0" sz="1250" spc="170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our</a:t>
            </a:r>
            <a:r>
              <a:rPr dirty="0" sz="1250" spc="165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mission</a:t>
            </a:r>
            <a:r>
              <a:rPr dirty="0" sz="1250" spc="17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is</a:t>
            </a:r>
            <a:r>
              <a:rPr dirty="0" sz="1250" spc="17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to</a:t>
            </a:r>
            <a:r>
              <a:rPr dirty="0" sz="1250" spc="165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deliver</a:t>
            </a:r>
            <a:r>
              <a:rPr dirty="0" sz="1250" spc="17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solutions</a:t>
            </a:r>
            <a:r>
              <a:rPr dirty="0" sz="1250" spc="170">
                <a:latin typeface="Times New Roman"/>
                <a:cs typeface="Times New Roman"/>
              </a:rPr>
              <a:t> </a:t>
            </a:r>
            <a:r>
              <a:rPr dirty="0" sz="1250" spc="55">
                <a:latin typeface="Times New Roman"/>
                <a:cs typeface="Times New Roman"/>
              </a:rPr>
              <a:t>built</a:t>
            </a:r>
            <a:r>
              <a:rPr dirty="0" sz="1250" spc="165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with</a:t>
            </a:r>
            <a:r>
              <a:rPr dirty="0" sz="1250" spc="170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focus, </a:t>
            </a:r>
            <a:r>
              <a:rPr dirty="0" sz="1250" spc="60">
                <a:latin typeface="Times New Roman"/>
                <a:cs typeface="Times New Roman"/>
              </a:rPr>
              <a:t>passion,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and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precision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driven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to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65">
                <a:latin typeface="Times New Roman"/>
                <a:cs typeface="Times New Roman"/>
              </a:rPr>
              <a:t>exceed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65">
                <a:latin typeface="Times New Roman"/>
                <a:cs typeface="Times New Roman"/>
              </a:rPr>
              <a:t>expectations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and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create </a:t>
            </a:r>
            <a:r>
              <a:rPr dirty="0" sz="1250" spc="60">
                <a:latin typeface="Times New Roman"/>
                <a:cs typeface="Times New Roman"/>
              </a:rPr>
              <a:t>lasting</a:t>
            </a:r>
            <a:r>
              <a:rPr dirty="0" sz="1250" spc="15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impact</a:t>
            </a:r>
            <a:r>
              <a:rPr dirty="0" sz="1250" spc="15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through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innovation</a:t>
            </a:r>
            <a:r>
              <a:rPr dirty="0" sz="1250" spc="150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and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55">
                <a:latin typeface="Times New Roman"/>
                <a:cs typeface="Times New Roman"/>
              </a:rPr>
              <a:t>excellence.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/>
          <p:nvPr/>
        </p:nvSpPr>
        <p:spPr>
          <a:xfrm>
            <a:off x="4684181" y="3495391"/>
            <a:ext cx="4983480" cy="16510"/>
          </a:xfrm>
          <a:custGeom>
            <a:avLst/>
            <a:gdLst/>
            <a:ahLst/>
            <a:cxnLst/>
            <a:rect l="l" t="t" r="r" b="b"/>
            <a:pathLst>
              <a:path w="4983480" h="16510">
                <a:moveTo>
                  <a:pt x="4983148" y="16284"/>
                </a:moveTo>
                <a:lnTo>
                  <a:pt x="0" y="16284"/>
                </a:lnTo>
                <a:lnTo>
                  <a:pt x="0" y="0"/>
                </a:lnTo>
                <a:lnTo>
                  <a:pt x="4983148" y="0"/>
                </a:lnTo>
                <a:lnTo>
                  <a:pt x="4983148" y="16284"/>
                </a:lnTo>
                <a:close/>
              </a:path>
            </a:pathLst>
          </a:custGeom>
          <a:solidFill>
            <a:srgbClr val="D3D3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6996786" y="3629062"/>
            <a:ext cx="357505" cy="237490"/>
          </a:xfrm>
          <a:custGeom>
            <a:avLst/>
            <a:gdLst/>
            <a:ahLst/>
            <a:cxnLst/>
            <a:rect l="l" t="t" r="r" b="b"/>
            <a:pathLst>
              <a:path w="357504" h="237489">
                <a:moveTo>
                  <a:pt x="72948" y="18402"/>
                </a:moveTo>
                <a:lnTo>
                  <a:pt x="54546" y="0"/>
                </a:lnTo>
                <a:lnTo>
                  <a:pt x="48933" y="0"/>
                </a:lnTo>
                <a:lnTo>
                  <a:pt x="30530" y="18402"/>
                </a:lnTo>
                <a:lnTo>
                  <a:pt x="30530" y="24028"/>
                </a:lnTo>
                <a:lnTo>
                  <a:pt x="48933" y="42418"/>
                </a:lnTo>
                <a:lnTo>
                  <a:pt x="54546" y="42418"/>
                </a:lnTo>
                <a:lnTo>
                  <a:pt x="72948" y="24028"/>
                </a:lnTo>
                <a:lnTo>
                  <a:pt x="72948" y="21209"/>
                </a:lnTo>
                <a:lnTo>
                  <a:pt x="72948" y="18402"/>
                </a:lnTo>
                <a:close/>
              </a:path>
              <a:path w="357504" h="237489">
                <a:moveTo>
                  <a:pt x="157759" y="18402"/>
                </a:moveTo>
                <a:lnTo>
                  <a:pt x="139369" y="0"/>
                </a:lnTo>
                <a:lnTo>
                  <a:pt x="133743" y="0"/>
                </a:lnTo>
                <a:lnTo>
                  <a:pt x="115354" y="18402"/>
                </a:lnTo>
                <a:lnTo>
                  <a:pt x="115354" y="24028"/>
                </a:lnTo>
                <a:lnTo>
                  <a:pt x="133743" y="42418"/>
                </a:lnTo>
                <a:lnTo>
                  <a:pt x="139369" y="42418"/>
                </a:lnTo>
                <a:lnTo>
                  <a:pt x="157759" y="24028"/>
                </a:lnTo>
                <a:lnTo>
                  <a:pt x="157759" y="21209"/>
                </a:lnTo>
                <a:lnTo>
                  <a:pt x="157759" y="18402"/>
                </a:lnTo>
                <a:close/>
              </a:path>
              <a:path w="357504" h="237489">
                <a:moveTo>
                  <a:pt x="242582" y="18402"/>
                </a:moveTo>
                <a:lnTo>
                  <a:pt x="224180" y="0"/>
                </a:lnTo>
                <a:lnTo>
                  <a:pt x="218567" y="0"/>
                </a:lnTo>
                <a:lnTo>
                  <a:pt x="200164" y="18402"/>
                </a:lnTo>
                <a:lnTo>
                  <a:pt x="200164" y="24028"/>
                </a:lnTo>
                <a:lnTo>
                  <a:pt x="218567" y="42418"/>
                </a:lnTo>
                <a:lnTo>
                  <a:pt x="224180" y="42418"/>
                </a:lnTo>
                <a:lnTo>
                  <a:pt x="242582" y="24028"/>
                </a:lnTo>
                <a:lnTo>
                  <a:pt x="242582" y="21209"/>
                </a:lnTo>
                <a:lnTo>
                  <a:pt x="242582" y="18402"/>
                </a:lnTo>
                <a:close/>
              </a:path>
              <a:path w="357504" h="237489">
                <a:moveTo>
                  <a:pt x="327393" y="18402"/>
                </a:moveTo>
                <a:lnTo>
                  <a:pt x="309003" y="0"/>
                </a:lnTo>
                <a:lnTo>
                  <a:pt x="303377" y="0"/>
                </a:lnTo>
                <a:lnTo>
                  <a:pt x="284988" y="18402"/>
                </a:lnTo>
                <a:lnTo>
                  <a:pt x="284988" y="24028"/>
                </a:lnTo>
                <a:lnTo>
                  <a:pt x="303377" y="42418"/>
                </a:lnTo>
                <a:lnTo>
                  <a:pt x="309003" y="42418"/>
                </a:lnTo>
                <a:lnTo>
                  <a:pt x="327393" y="24028"/>
                </a:lnTo>
                <a:lnTo>
                  <a:pt x="327393" y="21209"/>
                </a:lnTo>
                <a:lnTo>
                  <a:pt x="327393" y="18402"/>
                </a:lnTo>
                <a:close/>
              </a:path>
              <a:path w="357504" h="237489">
                <a:moveTo>
                  <a:pt x="357505" y="129349"/>
                </a:moveTo>
                <a:lnTo>
                  <a:pt x="343090" y="63195"/>
                </a:lnTo>
                <a:lnTo>
                  <a:pt x="323151" y="49618"/>
                </a:lnTo>
                <a:lnTo>
                  <a:pt x="317639" y="47929"/>
                </a:lnTo>
                <a:lnTo>
                  <a:pt x="312127" y="46659"/>
                </a:lnTo>
                <a:lnTo>
                  <a:pt x="300253" y="46659"/>
                </a:lnTo>
                <a:lnTo>
                  <a:pt x="294309" y="47498"/>
                </a:lnTo>
                <a:lnTo>
                  <a:pt x="289229" y="49618"/>
                </a:lnTo>
                <a:lnTo>
                  <a:pt x="282867" y="51739"/>
                </a:lnTo>
                <a:lnTo>
                  <a:pt x="263779" y="88214"/>
                </a:lnTo>
                <a:lnTo>
                  <a:pt x="258267" y="63195"/>
                </a:lnTo>
                <a:lnTo>
                  <a:pt x="238340" y="49618"/>
                </a:lnTo>
                <a:lnTo>
                  <a:pt x="232829" y="47929"/>
                </a:lnTo>
                <a:lnTo>
                  <a:pt x="227304" y="46659"/>
                </a:lnTo>
                <a:lnTo>
                  <a:pt x="215430" y="46659"/>
                </a:lnTo>
                <a:lnTo>
                  <a:pt x="209499" y="47498"/>
                </a:lnTo>
                <a:lnTo>
                  <a:pt x="204406" y="49618"/>
                </a:lnTo>
                <a:lnTo>
                  <a:pt x="198043" y="51739"/>
                </a:lnTo>
                <a:lnTo>
                  <a:pt x="192532" y="54711"/>
                </a:lnTo>
                <a:lnTo>
                  <a:pt x="185750" y="59804"/>
                </a:lnTo>
                <a:lnTo>
                  <a:pt x="184899" y="61493"/>
                </a:lnTo>
                <a:lnTo>
                  <a:pt x="178968" y="87795"/>
                </a:lnTo>
                <a:lnTo>
                  <a:pt x="178968" y="88214"/>
                </a:lnTo>
                <a:lnTo>
                  <a:pt x="173456" y="63195"/>
                </a:lnTo>
                <a:lnTo>
                  <a:pt x="153517" y="49618"/>
                </a:lnTo>
                <a:lnTo>
                  <a:pt x="148005" y="47929"/>
                </a:lnTo>
                <a:lnTo>
                  <a:pt x="142494" y="46659"/>
                </a:lnTo>
                <a:lnTo>
                  <a:pt x="130619" y="46659"/>
                </a:lnTo>
                <a:lnTo>
                  <a:pt x="124675" y="47498"/>
                </a:lnTo>
                <a:lnTo>
                  <a:pt x="119595" y="49618"/>
                </a:lnTo>
                <a:lnTo>
                  <a:pt x="113233" y="51739"/>
                </a:lnTo>
                <a:lnTo>
                  <a:pt x="107721" y="54711"/>
                </a:lnTo>
                <a:lnTo>
                  <a:pt x="100926" y="59804"/>
                </a:lnTo>
                <a:lnTo>
                  <a:pt x="100088" y="61493"/>
                </a:lnTo>
                <a:lnTo>
                  <a:pt x="94145" y="87795"/>
                </a:lnTo>
                <a:lnTo>
                  <a:pt x="88214" y="61493"/>
                </a:lnTo>
                <a:lnTo>
                  <a:pt x="87363" y="59804"/>
                </a:lnTo>
                <a:lnTo>
                  <a:pt x="80581" y="54711"/>
                </a:lnTo>
                <a:lnTo>
                  <a:pt x="75069" y="51320"/>
                </a:lnTo>
                <a:lnTo>
                  <a:pt x="68707" y="49618"/>
                </a:lnTo>
                <a:lnTo>
                  <a:pt x="63195" y="47929"/>
                </a:lnTo>
                <a:lnTo>
                  <a:pt x="57670" y="46659"/>
                </a:lnTo>
                <a:lnTo>
                  <a:pt x="45796" y="46659"/>
                </a:lnTo>
                <a:lnTo>
                  <a:pt x="39865" y="47498"/>
                </a:lnTo>
                <a:lnTo>
                  <a:pt x="34772" y="49618"/>
                </a:lnTo>
                <a:lnTo>
                  <a:pt x="28409" y="51739"/>
                </a:lnTo>
                <a:lnTo>
                  <a:pt x="1270" y="124688"/>
                </a:lnTo>
                <a:lnTo>
                  <a:pt x="0" y="129349"/>
                </a:lnTo>
                <a:lnTo>
                  <a:pt x="2971" y="134442"/>
                </a:lnTo>
                <a:lnTo>
                  <a:pt x="8064" y="135293"/>
                </a:lnTo>
                <a:lnTo>
                  <a:pt x="13144" y="135293"/>
                </a:lnTo>
                <a:lnTo>
                  <a:pt x="16535" y="132740"/>
                </a:lnTo>
                <a:lnTo>
                  <a:pt x="17818" y="128498"/>
                </a:lnTo>
                <a:lnTo>
                  <a:pt x="30530" y="72097"/>
                </a:lnTo>
                <a:lnTo>
                  <a:pt x="30530" y="102209"/>
                </a:lnTo>
                <a:lnTo>
                  <a:pt x="17818" y="165404"/>
                </a:lnTo>
                <a:lnTo>
                  <a:pt x="30530" y="165404"/>
                </a:lnTo>
                <a:lnTo>
                  <a:pt x="30530" y="237490"/>
                </a:lnTo>
                <a:lnTo>
                  <a:pt x="47498" y="237490"/>
                </a:lnTo>
                <a:lnTo>
                  <a:pt x="47498" y="165404"/>
                </a:lnTo>
                <a:lnTo>
                  <a:pt x="55981" y="165404"/>
                </a:lnTo>
                <a:lnTo>
                  <a:pt x="55981" y="237490"/>
                </a:lnTo>
                <a:lnTo>
                  <a:pt x="72948" y="237490"/>
                </a:lnTo>
                <a:lnTo>
                  <a:pt x="72948" y="165404"/>
                </a:lnTo>
                <a:lnTo>
                  <a:pt x="85661" y="165404"/>
                </a:lnTo>
                <a:lnTo>
                  <a:pt x="72948" y="102209"/>
                </a:lnTo>
                <a:lnTo>
                  <a:pt x="72948" y="72097"/>
                </a:lnTo>
                <a:lnTo>
                  <a:pt x="86512" y="132740"/>
                </a:lnTo>
                <a:lnTo>
                  <a:pt x="89903" y="135712"/>
                </a:lnTo>
                <a:lnTo>
                  <a:pt x="97536" y="135712"/>
                </a:lnTo>
                <a:lnTo>
                  <a:pt x="100926" y="133172"/>
                </a:lnTo>
                <a:lnTo>
                  <a:pt x="101777" y="128930"/>
                </a:lnTo>
                <a:lnTo>
                  <a:pt x="115354" y="72097"/>
                </a:lnTo>
                <a:lnTo>
                  <a:pt x="115354" y="237490"/>
                </a:lnTo>
                <a:lnTo>
                  <a:pt x="132321" y="237490"/>
                </a:lnTo>
                <a:lnTo>
                  <a:pt x="132321" y="139954"/>
                </a:lnTo>
                <a:lnTo>
                  <a:pt x="140792" y="139954"/>
                </a:lnTo>
                <a:lnTo>
                  <a:pt x="140792" y="237490"/>
                </a:lnTo>
                <a:lnTo>
                  <a:pt x="157759" y="237490"/>
                </a:lnTo>
                <a:lnTo>
                  <a:pt x="157759" y="72097"/>
                </a:lnTo>
                <a:lnTo>
                  <a:pt x="171335" y="132740"/>
                </a:lnTo>
                <a:lnTo>
                  <a:pt x="174726" y="135712"/>
                </a:lnTo>
                <a:lnTo>
                  <a:pt x="182778" y="135712"/>
                </a:lnTo>
                <a:lnTo>
                  <a:pt x="186169" y="133172"/>
                </a:lnTo>
                <a:lnTo>
                  <a:pt x="187020" y="128930"/>
                </a:lnTo>
                <a:lnTo>
                  <a:pt x="200164" y="72097"/>
                </a:lnTo>
                <a:lnTo>
                  <a:pt x="200164" y="102628"/>
                </a:lnTo>
                <a:lnTo>
                  <a:pt x="187452" y="165404"/>
                </a:lnTo>
                <a:lnTo>
                  <a:pt x="200164" y="165404"/>
                </a:lnTo>
                <a:lnTo>
                  <a:pt x="200164" y="237490"/>
                </a:lnTo>
                <a:lnTo>
                  <a:pt x="217131" y="237490"/>
                </a:lnTo>
                <a:lnTo>
                  <a:pt x="217131" y="165404"/>
                </a:lnTo>
                <a:lnTo>
                  <a:pt x="225615" y="165404"/>
                </a:lnTo>
                <a:lnTo>
                  <a:pt x="225615" y="237490"/>
                </a:lnTo>
                <a:lnTo>
                  <a:pt x="242582" y="237490"/>
                </a:lnTo>
                <a:lnTo>
                  <a:pt x="242582" y="165404"/>
                </a:lnTo>
                <a:lnTo>
                  <a:pt x="255295" y="165404"/>
                </a:lnTo>
                <a:lnTo>
                  <a:pt x="242582" y="101790"/>
                </a:lnTo>
                <a:lnTo>
                  <a:pt x="242582" y="72097"/>
                </a:lnTo>
                <a:lnTo>
                  <a:pt x="256146" y="132740"/>
                </a:lnTo>
                <a:lnTo>
                  <a:pt x="259537" y="135712"/>
                </a:lnTo>
                <a:lnTo>
                  <a:pt x="267601" y="135712"/>
                </a:lnTo>
                <a:lnTo>
                  <a:pt x="270992" y="133172"/>
                </a:lnTo>
                <a:lnTo>
                  <a:pt x="272262" y="128930"/>
                </a:lnTo>
                <a:lnTo>
                  <a:pt x="284988" y="72097"/>
                </a:lnTo>
                <a:lnTo>
                  <a:pt x="284988" y="237490"/>
                </a:lnTo>
                <a:lnTo>
                  <a:pt x="301942" y="237490"/>
                </a:lnTo>
                <a:lnTo>
                  <a:pt x="301942" y="139954"/>
                </a:lnTo>
                <a:lnTo>
                  <a:pt x="310426" y="139954"/>
                </a:lnTo>
                <a:lnTo>
                  <a:pt x="310426" y="237490"/>
                </a:lnTo>
                <a:lnTo>
                  <a:pt x="327393" y="237490"/>
                </a:lnTo>
                <a:lnTo>
                  <a:pt x="327393" y="72097"/>
                </a:lnTo>
                <a:lnTo>
                  <a:pt x="340969" y="132740"/>
                </a:lnTo>
                <a:lnTo>
                  <a:pt x="344360" y="135712"/>
                </a:lnTo>
                <a:lnTo>
                  <a:pt x="350723" y="135712"/>
                </a:lnTo>
                <a:lnTo>
                  <a:pt x="355384" y="133591"/>
                </a:lnTo>
                <a:lnTo>
                  <a:pt x="357505" y="129349"/>
                </a:lnTo>
                <a:close/>
              </a:path>
            </a:pathLst>
          </a:custGeom>
          <a:solidFill>
            <a:srgbClr val="BE20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 txBox="1"/>
          <p:nvPr/>
        </p:nvSpPr>
        <p:spPr>
          <a:xfrm>
            <a:off x="621124" y="2334612"/>
            <a:ext cx="8493760" cy="237045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30175">
              <a:lnSpc>
                <a:spcPts val="1330"/>
              </a:lnSpc>
              <a:spcBef>
                <a:spcPts val="105"/>
              </a:spcBef>
            </a:pPr>
            <a:r>
              <a:rPr dirty="0" sz="1150">
                <a:latin typeface="Times New Roman"/>
                <a:cs typeface="Times New Roman"/>
              </a:rPr>
              <a:t>We</a:t>
            </a:r>
            <a:r>
              <a:rPr dirty="0" sz="1150" spc="1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at</a:t>
            </a:r>
            <a:r>
              <a:rPr dirty="0" sz="1150" spc="170">
                <a:latin typeface="Times New Roman"/>
                <a:cs typeface="Times New Roman"/>
              </a:rPr>
              <a:t> </a:t>
            </a:r>
            <a:r>
              <a:rPr dirty="0" sz="1150" spc="45">
                <a:latin typeface="Times New Roman"/>
                <a:cs typeface="Times New Roman"/>
              </a:rPr>
              <a:t>Structura</a:t>
            </a:r>
            <a:r>
              <a:rPr dirty="0" sz="1150" spc="1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are</a:t>
            </a:r>
            <a:r>
              <a:rPr dirty="0" sz="1150" spc="170">
                <a:latin typeface="Times New Roman"/>
                <a:cs typeface="Times New Roman"/>
              </a:rPr>
              <a:t> </a:t>
            </a:r>
            <a:r>
              <a:rPr dirty="0" sz="1150" spc="45">
                <a:latin typeface="Times New Roman"/>
                <a:cs typeface="Times New Roman"/>
              </a:rPr>
              <a:t>dedicated</a:t>
            </a:r>
            <a:r>
              <a:rPr dirty="0" sz="1150" spc="1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165">
                <a:latin typeface="Times New Roman"/>
                <a:cs typeface="Times New Roman"/>
              </a:rPr>
              <a:t> </a:t>
            </a:r>
            <a:r>
              <a:rPr dirty="0" sz="1150" spc="40">
                <a:latin typeface="Times New Roman"/>
                <a:cs typeface="Times New Roman"/>
              </a:rPr>
              <a:t>transforming</a:t>
            </a:r>
            <a:endParaRPr sz="1150">
              <a:latin typeface="Times New Roman"/>
              <a:cs typeface="Times New Roman"/>
            </a:endParaRPr>
          </a:p>
          <a:p>
            <a:pPr marL="130175" marR="5249545">
              <a:lnSpc>
                <a:spcPts val="1220"/>
              </a:lnSpc>
              <a:spcBef>
                <a:spcPts val="125"/>
              </a:spcBef>
            </a:pP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 spc="50">
                <a:latin typeface="Times New Roman"/>
                <a:cs typeface="Times New Roman"/>
              </a:rPr>
              <a:t>construction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 spc="45">
                <a:latin typeface="Times New Roman"/>
                <a:cs typeface="Times New Roman"/>
              </a:rPr>
              <a:t>industry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 spc="45">
                <a:latin typeface="Times New Roman"/>
                <a:cs typeface="Times New Roman"/>
              </a:rPr>
              <a:t>through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</a:t>
            </a:r>
            <a:r>
              <a:rPr dirty="0" sz="1150" spc="185">
                <a:latin typeface="Times New Roman"/>
                <a:cs typeface="Times New Roman"/>
              </a:rPr>
              <a:t> </a:t>
            </a:r>
            <a:r>
              <a:rPr dirty="0" sz="1150" spc="50">
                <a:latin typeface="Times New Roman"/>
                <a:cs typeface="Times New Roman"/>
              </a:rPr>
              <a:t>all-</a:t>
            </a:r>
            <a:r>
              <a:rPr dirty="0" sz="1150" spc="55">
                <a:latin typeface="Times New Roman"/>
                <a:cs typeface="Times New Roman"/>
              </a:rPr>
              <a:t>in-</a:t>
            </a:r>
            <a:r>
              <a:rPr dirty="0" sz="1150" spc="-25">
                <a:latin typeface="Times New Roman"/>
                <a:cs typeface="Times New Roman"/>
              </a:rPr>
              <a:t>one </a:t>
            </a:r>
            <a:r>
              <a:rPr dirty="0" sz="1150" spc="45">
                <a:latin typeface="Times New Roman"/>
                <a:cs typeface="Times New Roman"/>
              </a:rPr>
              <a:t>digital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 spc="45">
                <a:latin typeface="Times New Roman"/>
                <a:cs typeface="Times New Roman"/>
              </a:rPr>
              <a:t>platform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 spc="20">
                <a:latin typeface="Times New Roman"/>
                <a:cs typeface="Times New Roman"/>
              </a:rPr>
              <a:t>that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20">
                <a:latin typeface="Times New Roman"/>
                <a:cs typeface="Times New Roman"/>
              </a:rPr>
              <a:t>streamlines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 spc="45">
                <a:latin typeface="Times New Roman"/>
                <a:cs typeface="Times New Roman"/>
              </a:rPr>
              <a:t>project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</a:t>
            </a:r>
            <a:endParaRPr sz="1150">
              <a:latin typeface="Times New Roman"/>
              <a:cs typeface="Times New Roman"/>
            </a:endParaRPr>
          </a:p>
          <a:p>
            <a:pPr marL="130175" marR="5208905">
              <a:lnSpc>
                <a:spcPts val="1280"/>
              </a:lnSpc>
              <a:spcBef>
                <a:spcPts val="10"/>
              </a:spcBef>
            </a:pPr>
            <a:r>
              <a:rPr dirty="0" sz="1150" spc="50">
                <a:latin typeface="Times New Roman"/>
                <a:cs typeface="Times New Roman"/>
              </a:rPr>
              <a:t>workforce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50">
                <a:latin typeface="Times New Roman"/>
                <a:cs typeface="Times New Roman"/>
              </a:rPr>
              <a:t>management.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Our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system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centralizes </a:t>
            </a:r>
            <a:r>
              <a:rPr dirty="0" sz="1150">
                <a:latin typeface="Times New Roman"/>
                <a:cs typeface="Times New Roman"/>
              </a:rPr>
              <a:t>worker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 spc="50">
                <a:latin typeface="Times New Roman"/>
                <a:cs typeface="Times New Roman"/>
              </a:rPr>
              <a:t>tracking,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 spc="45">
                <a:latin typeface="Times New Roman"/>
                <a:cs typeface="Times New Roman"/>
              </a:rPr>
              <a:t>material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 spc="50">
                <a:latin typeface="Times New Roman"/>
                <a:cs typeface="Times New Roman"/>
              </a:rPr>
              <a:t>management,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</a:t>
            </a:r>
            <a:endParaRPr sz="1150">
              <a:latin typeface="Times New Roman"/>
              <a:cs typeface="Times New Roman"/>
            </a:endParaRPr>
          </a:p>
          <a:p>
            <a:pPr marL="130175" marR="5126990">
              <a:lnSpc>
                <a:spcPts val="1280"/>
              </a:lnSpc>
              <a:spcBef>
                <a:spcPts val="5"/>
              </a:spcBef>
            </a:pPr>
            <a:r>
              <a:rPr dirty="0" sz="1150" spc="45">
                <a:latin typeface="Times New Roman"/>
                <a:cs typeface="Times New Roman"/>
              </a:rPr>
              <a:t>progress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 spc="50">
                <a:latin typeface="Times New Roman"/>
                <a:cs typeface="Times New Roman"/>
              </a:rPr>
              <a:t>monitoring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help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firms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reduce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 spc="35">
                <a:latin typeface="Times New Roman"/>
                <a:cs typeface="Times New Roman"/>
              </a:rPr>
              <a:t>delays, </a:t>
            </a:r>
            <a:r>
              <a:rPr dirty="0" sz="1150" spc="45">
                <a:latin typeface="Times New Roman"/>
                <a:cs typeface="Times New Roman"/>
              </a:rPr>
              <a:t>minimize</a:t>
            </a:r>
            <a:r>
              <a:rPr dirty="0" sz="1150" spc="165">
                <a:latin typeface="Times New Roman"/>
                <a:cs typeface="Times New Roman"/>
              </a:rPr>
              <a:t> </a:t>
            </a:r>
            <a:r>
              <a:rPr dirty="0" sz="1150" spc="45">
                <a:latin typeface="Times New Roman"/>
                <a:cs typeface="Times New Roman"/>
              </a:rPr>
              <a:t>errors,</a:t>
            </a:r>
            <a:r>
              <a:rPr dirty="0" sz="1150" spc="1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165">
                <a:latin typeface="Times New Roman"/>
                <a:cs typeface="Times New Roman"/>
              </a:rPr>
              <a:t> </a:t>
            </a:r>
            <a:r>
              <a:rPr dirty="0" sz="1150" spc="45">
                <a:latin typeface="Times New Roman"/>
                <a:cs typeface="Times New Roman"/>
              </a:rPr>
              <a:t>improve</a:t>
            </a:r>
            <a:r>
              <a:rPr dirty="0" sz="1150" spc="170">
                <a:latin typeface="Times New Roman"/>
                <a:cs typeface="Times New Roman"/>
              </a:rPr>
              <a:t> </a:t>
            </a:r>
            <a:r>
              <a:rPr dirty="0" sz="1150" spc="40">
                <a:latin typeface="Times New Roman"/>
                <a:cs typeface="Times New Roman"/>
              </a:rPr>
              <a:t>transparency</a:t>
            </a:r>
            <a:endParaRPr sz="1150">
              <a:latin typeface="Times New Roman"/>
              <a:cs typeface="Times New Roman"/>
            </a:endParaRPr>
          </a:p>
          <a:p>
            <a:pPr marL="130175">
              <a:lnSpc>
                <a:spcPts val="1115"/>
              </a:lnSpc>
            </a:pPr>
            <a:r>
              <a:rPr dirty="0" sz="1150">
                <a:latin typeface="Times New Roman"/>
                <a:cs typeface="Times New Roman"/>
              </a:rPr>
              <a:t>among</a:t>
            </a:r>
            <a:r>
              <a:rPr dirty="0" sz="1150" spc="30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teams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310">
                <a:latin typeface="Times New Roman"/>
                <a:cs typeface="Times New Roman"/>
              </a:rPr>
              <a:t> </a:t>
            </a:r>
            <a:r>
              <a:rPr dirty="0" sz="1150" spc="35">
                <a:latin typeface="Times New Roman"/>
                <a:cs typeface="Times New Roman"/>
              </a:rPr>
              <a:t>clients.</a:t>
            </a:r>
            <a:endParaRPr sz="1150">
              <a:latin typeface="Times New Roman"/>
              <a:cs typeface="Times New Roman"/>
            </a:endParaRPr>
          </a:p>
          <a:p>
            <a:pPr algn="just" marL="4058920">
              <a:lnSpc>
                <a:spcPts val="1600"/>
              </a:lnSpc>
            </a:pPr>
            <a:r>
              <a:rPr dirty="0" sz="1400" spc="55" b="1">
                <a:solidFill>
                  <a:srgbClr val="F16629"/>
                </a:solidFill>
                <a:latin typeface="Times New Roman"/>
                <a:cs typeface="Times New Roman"/>
              </a:rPr>
              <a:t>Social/Economic</a:t>
            </a:r>
            <a:r>
              <a:rPr dirty="0" sz="1400" spc="18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40" b="1">
                <a:solidFill>
                  <a:srgbClr val="F16629"/>
                </a:solidFill>
                <a:latin typeface="Times New Roman"/>
                <a:cs typeface="Times New Roman"/>
              </a:rPr>
              <a:t>Relevance</a:t>
            </a:r>
            <a:endParaRPr sz="1400">
              <a:latin typeface="Times New Roman"/>
              <a:cs typeface="Times New Roman"/>
            </a:endParaRPr>
          </a:p>
          <a:p>
            <a:pPr algn="just" marL="4058920">
              <a:lnSpc>
                <a:spcPts val="1455"/>
              </a:lnSpc>
              <a:spcBef>
                <a:spcPts val="969"/>
              </a:spcBef>
            </a:pPr>
            <a:r>
              <a:rPr dirty="0" sz="1250" spc="60">
                <a:latin typeface="Times New Roman"/>
                <a:cs typeface="Times New Roman"/>
              </a:rPr>
              <a:t>Focusing</a:t>
            </a:r>
            <a:r>
              <a:rPr dirty="0" sz="1250" spc="17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on</a:t>
            </a:r>
            <a:r>
              <a:rPr dirty="0" sz="1250" spc="175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this</a:t>
            </a:r>
            <a:r>
              <a:rPr dirty="0" sz="1250" spc="17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problem</a:t>
            </a:r>
            <a:r>
              <a:rPr dirty="0" sz="1250" spc="17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is</a:t>
            </a:r>
            <a:r>
              <a:rPr dirty="0" sz="1250" spc="17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important</a:t>
            </a:r>
            <a:r>
              <a:rPr dirty="0" sz="1250" spc="175">
                <a:latin typeface="Times New Roman"/>
                <a:cs typeface="Times New Roman"/>
              </a:rPr>
              <a:t> </a:t>
            </a:r>
            <a:r>
              <a:rPr dirty="0" sz="1250" spc="65">
                <a:latin typeface="Times New Roman"/>
                <a:cs typeface="Times New Roman"/>
              </a:rPr>
              <a:t>because</a:t>
            </a:r>
            <a:r>
              <a:rPr dirty="0" sz="1250" spc="175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improving</a:t>
            </a:r>
            <a:endParaRPr sz="1250">
              <a:latin typeface="Times New Roman"/>
              <a:cs typeface="Times New Roman"/>
            </a:endParaRPr>
          </a:p>
          <a:p>
            <a:pPr algn="just" marL="4058920" marR="5080">
              <a:lnSpc>
                <a:spcPts val="1410"/>
              </a:lnSpc>
              <a:spcBef>
                <a:spcPts val="75"/>
              </a:spcBef>
            </a:pPr>
            <a:r>
              <a:rPr dirty="0" sz="1250" spc="65">
                <a:latin typeface="Times New Roman"/>
                <a:cs typeface="Times New Roman"/>
              </a:rPr>
              <a:t>construction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65">
                <a:latin typeface="Times New Roman"/>
                <a:cs typeface="Times New Roman"/>
              </a:rPr>
              <a:t>management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through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55">
                <a:latin typeface="Times New Roman"/>
                <a:cs typeface="Times New Roman"/>
              </a:rPr>
              <a:t>digital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solutions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promotes </a:t>
            </a:r>
            <a:r>
              <a:rPr dirty="0" sz="1250" spc="55">
                <a:latin typeface="Times New Roman"/>
                <a:cs typeface="Times New Roman"/>
              </a:rPr>
              <a:t>efficiency,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accountability,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and</a:t>
            </a:r>
            <a:r>
              <a:rPr dirty="0" sz="1250" spc="165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transparency,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leading</a:t>
            </a:r>
            <a:r>
              <a:rPr dirty="0" sz="1250" spc="16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to</a:t>
            </a:r>
            <a:r>
              <a:rPr dirty="0" sz="1250" spc="165">
                <a:latin typeface="Times New Roman"/>
                <a:cs typeface="Times New Roman"/>
              </a:rPr>
              <a:t> </a:t>
            </a:r>
            <a:r>
              <a:rPr dirty="0" sz="1250" spc="40">
                <a:latin typeface="Times New Roman"/>
                <a:cs typeface="Times New Roman"/>
              </a:rPr>
              <a:t>more </a:t>
            </a:r>
            <a:r>
              <a:rPr dirty="0" sz="1250" spc="65">
                <a:latin typeface="Times New Roman"/>
                <a:cs typeface="Times New Roman"/>
              </a:rPr>
              <a:t>sustainable</a:t>
            </a:r>
            <a:r>
              <a:rPr dirty="0" sz="1250" spc="150">
                <a:latin typeface="Times New Roman"/>
                <a:cs typeface="Times New Roman"/>
              </a:rPr>
              <a:t> </a:t>
            </a:r>
            <a:r>
              <a:rPr dirty="0" sz="1250" spc="50">
                <a:latin typeface="Times New Roman"/>
                <a:cs typeface="Times New Roman"/>
              </a:rPr>
              <a:t>and</a:t>
            </a:r>
            <a:r>
              <a:rPr dirty="0" sz="1250" spc="15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organized</a:t>
            </a:r>
            <a:r>
              <a:rPr dirty="0" sz="1250" spc="150">
                <a:latin typeface="Times New Roman"/>
                <a:cs typeface="Times New Roman"/>
              </a:rPr>
              <a:t> </a:t>
            </a:r>
            <a:r>
              <a:rPr dirty="0" sz="1250" spc="60">
                <a:latin typeface="Times New Roman"/>
                <a:cs typeface="Times New Roman"/>
              </a:rPr>
              <a:t>project</a:t>
            </a:r>
            <a:r>
              <a:rPr dirty="0" sz="1250" spc="155">
                <a:latin typeface="Times New Roman"/>
                <a:cs typeface="Times New Roman"/>
              </a:rPr>
              <a:t> </a:t>
            </a:r>
            <a:r>
              <a:rPr dirty="0" sz="1250" spc="55">
                <a:latin typeface="Times New Roman"/>
                <a:cs typeface="Times New Roman"/>
              </a:rPr>
              <a:t>development.</a:t>
            </a:r>
            <a:endParaRPr sz="1250">
              <a:latin typeface="Times New Roman"/>
              <a:cs typeface="Times New Roman"/>
            </a:endParaRPr>
          </a:p>
        </p:txBody>
      </p:sp>
      <p:pic>
        <p:nvPicPr>
          <p:cNvPr id="12" name="object 12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6692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/>
              <a:t>Venture</a:t>
            </a:r>
            <a:r>
              <a:rPr dirty="0" spc="100"/>
              <a:t> </a:t>
            </a:r>
            <a:r>
              <a:rPr dirty="0" spc="-10"/>
              <a:t>Summary</a:t>
            </a:r>
          </a:p>
        </p:txBody>
      </p:sp>
      <p:sp>
        <p:nvSpPr>
          <p:cNvPr id="14" name="object 14" descr=""/>
          <p:cNvSpPr txBox="1"/>
          <p:nvPr/>
        </p:nvSpPr>
        <p:spPr>
          <a:xfrm>
            <a:off x="9665953" y="5811417"/>
            <a:ext cx="90805" cy="1822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000" spc="-50">
                <a:latin typeface="Times New Roman"/>
                <a:cs typeface="Times New Roman"/>
              </a:rPr>
              <a:t>2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824684" y="2168180"/>
            <a:ext cx="3664585" cy="2035810"/>
          </a:xfrm>
          <a:prstGeom prst="rect">
            <a:avLst/>
          </a:prstGeom>
          <a:solidFill>
            <a:srgbClr val="BF0000"/>
          </a:solidFill>
        </p:spPr>
        <p:txBody>
          <a:bodyPr wrap="square" lIns="0" tIns="107314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844"/>
              </a:spcBef>
            </a:pPr>
            <a:r>
              <a:rPr dirty="0" sz="3450" spc="-10" b="1">
                <a:solidFill>
                  <a:srgbClr val="FFFFFF"/>
                </a:solidFill>
                <a:latin typeface="Times New Roman"/>
                <a:cs typeface="Times New Roman"/>
              </a:rPr>
              <a:t>Context</a:t>
            </a:r>
            <a:endParaRPr sz="3450">
              <a:latin typeface="Times New Roman"/>
              <a:cs typeface="Times New Roman"/>
            </a:endParaRPr>
          </a:p>
          <a:p>
            <a:pPr algn="ctr" marL="223520" marR="221615" indent="-635">
              <a:lnSpc>
                <a:spcPts val="1860"/>
              </a:lnSpc>
              <a:spcBef>
                <a:spcPts val="1025"/>
              </a:spcBef>
            </a:pPr>
            <a:r>
              <a:rPr dirty="0" sz="1650">
                <a:solidFill>
                  <a:srgbClr val="FFFFFF"/>
                </a:solidFill>
                <a:latin typeface="Times New Roman"/>
                <a:cs typeface="Times New Roman"/>
              </a:rPr>
              <a:t>48%</a:t>
            </a:r>
            <a:r>
              <a:rPr dirty="0" sz="1650" spc="1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dirty="0" sz="1650" spc="1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>
                <a:solidFill>
                  <a:srgbClr val="FFFFFF"/>
                </a:solidFill>
                <a:latin typeface="Times New Roman"/>
                <a:cs typeface="Times New Roman"/>
              </a:rPr>
              <a:t>rework</a:t>
            </a:r>
            <a:r>
              <a:rPr dirty="0" sz="1650" spc="1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dirty="0" sz="1650" spc="1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-10">
                <a:solidFill>
                  <a:srgbClr val="FFFFFF"/>
                </a:solidFill>
                <a:latin typeface="Times New Roman"/>
                <a:cs typeface="Times New Roman"/>
              </a:rPr>
              <a:t>construction </a:t>
            </a:r>
            <a:r>
              <a:rPr dirty="0" sz="1650" spc="10">
                <a:solidFill>
                  <a:srgbClr val="FFFFFF"/>
                </a:solidFill>
                <a:latin typeface="Times New Roman"/>
                <a:cs typeface="Times New Roman"/>
              </a:rPr>
              <a:t>comes</a:t>
            </a:r>
            <a:r>
              <a:rPr dirty="0" sz="1650" spc="3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10">
                <a:solidFill>
                  <a:srgbClr val="FFFFFF"/>
                </a:solidFill>
                <a:latin typeface="Times New Roman"/>
                <a:cs typeface="Times New Roman"/>
              </a:rPr>
              <a:t>from</a:t>
            </a:r>
            <a:r>
              <a:rPr dirty="0" sz="1650" spc="3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10">
                <a:solidFill>
                  <a:srgbClr val="FFFFFF"/>
                </a:solidFill>
                <a:latin typeface="Times New Roman"/>
                <a:cs typeface="Times New Roman"/>
              </a:rPr>
              <a:t>miscommunication</a:t>
            </a:r>
            <a:r>
              <a:rPr dirty="0" sz="1650" spc="3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-25">
                <a:solidFill>
                  <a:srgbClr val="FFFFFF"/>
                </a:solidFill>
                <a:latin typeface="Times New Roman"/>
                <a:cs typeface="Times New Roman"/>
              </a:rPr>
              <a:t>and </a:t>
            </a:r>
            <a:r>
              <a:rPr dirty="0" sz="1650">
                <a:solidFill>
                  <a:srgbClr val="FFFFFF"/>
                </a:solidFill>
                <a:latin typeface="Times New Roman"/>
                <a:cs typeface="Times New Roman"/>
              </a:rPr>
              <a:t>poor</a:t>
            </a:r>
            <a:r>
              <a:rPr dirty="0" sz="165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>
                <a:solidFill>
                  <a:srgbClr val="FFFFFF"/>
                </a:solidFill>
                <a:latin typeface="Times New Roman"/>
                <a:cs typeface="Times New Roman"/>
              </a:rPr>
              <a:t>data,</a:t>
            </a:r>
            <a:r>
              <a:rPr dirty="0" sz="165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>
                <a:solidFill>
                  <a:srgbClr val="FFFFFF"/>
                </a:solidFill>
                <a:latin typeface="Times New Roman"/>
                <a:cs typeface="Times New Roman"/>
              </a:rPr>
              <a:t>costing</a:t>
            </a:r>
            <a:r>
              <a:rPr dirty="0" sz="165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-20">
                <a:solidFill>
                  <a:srgbClr val="FFFFFF"/>
                </a:solidFill>
                <a:latin typeface="Times New Roman"/>
                <a:cs typeface="Times New Roman"/>
              </a:rPr>
              <a:t>$31B</a:t>
            </a:r>
            <a:endParaRPr sz="1650">
              <a:latin typeface="Times New Roman"/>
              <a:cs typeface="Times New Roman"/>
            </a:endParaRPr>
          </a:p>
        </p:txBody>
      </p:sp>
      <p:grpSp>
        <p:nvGrpSpPr>
          <p:cNvPr id="3" name="object 3" descr=""/>
          <p:cNvGrpSpPr/>
          <p:nvPr/>
        </p:nvGrpSpPr>
        <p:grpSpPr>
          <a:xfrm>
            <a:off x="417564" y="5840402"/>
            <a:ext cx="9930130" cy="163195"/>
            <a:chOff x="417564" y="5840402"/>
            <a:chExt cx="9930130" cy="163195"/>
          </a:xfrm>
        </p:grpSpPr>
        <p:sp>
          <p:nvSpPr>
            <p:cNvPr id="4" name="object 4" descr=""/>
            <p:cNvSpPr/>
            <p:nvPr/>
          </p:nvSpPr>
          <p:spPr>
            <a:xfrm>
              <a:off x="417564" y="5840402"/>
              <a:ext cx="8758555" cy="81915"/>
            </a:xfrm>
            <a:custGeom>
              <a:avLst/>
              <a:gdLst/>
              <a:ahLst/>
              <a:cxnLst/>
              <a:rect l="l" t="t" r="r" b="b"/>
              <a:pathLst>
                <a:path w="8758555" h="81914">
                  <a:moveTo>
                    <a:pt x="0" y="81423"/>
                  </a:moveTo>
                  <a:lnTo>
                    <a:pt x="8758038" y="81423"/>
                  </a:lnTo>
                  <a:lnTo>
                    <a:pt x="8758038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587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417564" y="5921826"/>
              <a:ext cx="8758555" cy="81915"/>
            </a:xfrm>
            <a:custGeom>
              <a:avLst/>
              <a:gdLst/>
              <a:ahLst/>
              <a:cxnLst/>
              <a:rect l="l" t="t" r="r" b="b"/>
              <a:pathLst>
                <a:path w="8758555" h="81914">
                  <a:moveTo>
                    <a:pt x="0" y="81423"/>
                  </a:moveTo>
                  <a:lnTo>
                    <a:pt x="8758038" y="81423"/>
                  </a:lnTo>
                  <a:lnTo>
                    <a:pt x="8758038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1662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9175597" y="5840412"/>
              <a:ext cx="1171575" cy="163195"/>
            </a:xfrm>
            <a:custGeom>
              <a:avLst/>
              <a:gdLst/>
              <a:ahLst/>
              <a:cxnLst/>
              <a:rect l="l" t="t" r="r" b="b"/>
              <a:pathLst>
                <a:path w="1171575" h="163195">
                  <a:moveTo>
                    <a:pt x="1171524" y="0"/>
                  </a:moveTo>
                  <a:lnTo>
                    <a:pt x="1130020" y="0"/>
                  </a:lnTo>
                  <a:lnTo>
                    <a:pt x="182321" y="0"/>
                  </a:lnTo>
                  <a:lnTo>
                    <a:pt x="136639" y="0"/>
                  </a:lnTo>
                  <a:lnTo>
                    <a:pt x="0" y="162839"/>
                  </a:lnTo>
                  <a:lnTo>
                    <a:pt x="182321" y="162839"/>
                  </a:lnTo>
                  <a:lnTo>
                    <a:pt x="993368" y="162839"/>
                  </a:lnTo>
                  <a:lnTo>
                    <a:pt x="1171524" y="162839"/>
                  </a:lnTo>
                  <a:lnTo>
                    <a:pt x="1171524" y="0"/>
                  </a:lnTo>
                  <a:close/>
                </a:path>
              </a:pathLst>
            </a:custGeom>
            <a:solidFill>
              <a:srgbClr val="C1312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 descr=""/>
          <p:cNvSpPr txBox="1"/>
          <p:nvPr/>
        </p:nvSpPr>
        <p:spPr>
          <a:xfrm>
            <a:off x="417564" y="5819561"/>
            <a:ext cx="9930130" cy="18224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r" marR="564515">
              <a:lnSpc>
                <a:spcPct val="100000"/>
              </a:lnSpc>
              <a:spcBef>
                <a:spcPts val="125"/>
              </a:spcBef>
            </a:pPr>
            <a:r>
              <a:rPr dirty="0" sz="1000" spc="-50" b="1">
                <a:solidFill>
                  <a:srgbClr val="FFFFFF"/>
                </a:solidFill>
                <a:latin typeface="Times New Roman"/>
                <a:cs typeface="Times New Roman"/>
              </a:rPr>
              <a:t>3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5742693" y="417564"/>
            <a:ext cx="4605020" cy="5586095"/>
            <a:chOff x="5742693" y="417564"/>
            <a:chExt cx="4605020" cy="5586095"/>
          </a:xfrm>
        </p:grpSpPr>
        <p:sp>
          <p:nvSpPr>
            <p:cNvPr id="3" name="object 3" descr=""/>
            <p:cNvSpPr/>
            <p:nvPr/>
          </p:nvSpPr>
          <p:spPr>
            <a:xfrm>
              <a:off x="8861232" y="417564"/>
              <a:ext cx="1485900" cy="5586095"/>
            </a:xfrm>
            <a:custGeom>
              <a:avLst/>
              <a:gdLst/>
              <a:ahLst/>
              <a:cxnLst/>
              <a:rect l="l" t="t" r="r" b="b"/>
              <a:pathLst>
                <a:path w="1485900" h="5586095">
                  <a:moveTo>
                    <a:pt x="1485893" y="5585686"/>
                  </a:moveTo>
                  <a:lnTo>
                    <a:pt x="0" y="5585686"/>
                  </a:lnTo>
                  <a:lnTo>
                    <a:pt x="0" y="0"/>
                  </a:lnTo>
                  <a:lnTo>
                    <a:pt x="1485893" y="0"/>
                  </a:lnTo>
                  <a:lnTo>
                    <a:pt x="1485893" y="5585686"/>
                  </a:lnTo>
                  <a:close/>
                </a:path>
              </a:pathLst>
            </a:custGeom>
            <a:solidFill>
              <a:srgbClr val="B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42693" y="1125952"/>
              <a:ext cx="4250332" cy="4168908"/>
            </a:xfrm>
            <a:prstGeom prst="rect">
              <a:avLst/>
            </a:prstGeom>
          </p:spPr>
        </p:pic>
      </p:grp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2981" y="1166665"/>
            <a:ext cx="1628480" cy="85495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00281" y="1645999"/>
            <a:ext cx="4964430" cy="2592070"/>
          </a:xfrm>
          <a:prstGeom prst="rect"/>
        </p:spPr>
        <p:txBody>
          <a:bodyPr wrap="square" lIns="0" tIns="45021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545"/>
              </a:spcBef>
            </a:pPr>
            <a:r>
              <a:rPr dirty="0" sz="6400"/>
              <a:t>Thank </a:t>
            </a:r>
            <a:r>
              <a:rPr dirty="0" sz="6400" spc="-545"/>
              <a:t>Y</a:t>
            </a:r>
            <a:r>
              <a:rPr dirty="0" sz="6400" spc="165"/>
              <a:t>ou</a:t>
            </a:r>
            <a:r>
              <a:rPr dirty="0" sz="6400" spc="125"/>
              <a:t>!</a:t>
            </a:r>
            <a:endParaRPr sz="6400"/>
          </a:p>
          <a:p>
            <a:pPr marL="12700" marR="5080">
              <a:lnSpc>
                <a:spcPts val="1989"/>
              </a:lnSpc>
              <a:spcBef>
                <a:spcPts val="1165"/>
              </a:spcBef>
            </a:pP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At</a:t>
            </a:r>
            <a:r>
              <a:rPr dirty="0" sz="1800" spc="8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Aestra,</a:t>
            </a:r>
            <a:r>
              <a:rPr dirty="0" sz="1800" spc="21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our</a:t>
            </a:r>
            <a:r>
              <a:rPr dirty="0" sz="1800" spc="204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mission</a:t>
            </a:r>
            <a:r>
              <a:rPr dirty="0" sz="1800" spc="204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is</a:t>
            </a:r>
            <a:r>
              <a:rPr dirty="0" sz="1800" spc="204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to</a:t>
            </a:r>
            <a:r>
              <a:rPr dirty="0" sz="1800" spc="21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deliver</a:t>
            </a:r>
            <a:r>
              <a:rPr dirty="0" sz="1800" spc="204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solutions</a:t>
            </a:r>
            <a:r>
              <a:rPr dirty="0" sz="1800" spc="204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spc="-10" b="0">
                <a:solidFill>
                  <a:srgbClr val="000000"/>
                </a:solidFill>
                <a:latin typeface="Times New Roman"/>
                <a:cs typeface="Times New Roman"/>
              </a:rPr>
              <a:t>built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with</a:t>
            </a:r>
            <a:r>
              <a:rPr dirty="0" sz="1800" spc="22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focus,</a:t>
            </a:r>
            <a:r>
              <a:rPr dirty="0" sz="1800" spc="22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passion,</a:t>
            </a:r>
            <a:r>
              <a:rPr dirty="0" sz="1800" spc="22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and</a:t>
            </a:r>
            <a:r>
              <a:rPr dirty="0" sz="1800" spc="225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precision</a:t>
            </a:r>
            <a:r>
              <a:rPr dirty="0" sz="1800" spc="22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driven</a:t>
            </a:r>
            <a:r>
              <a:rPr dirty="0" sz="1800" spc="22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to</a:t>
            </a:r>
            <a:r>
              <a:rPr dirty="0" sz="1800" spc="22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spc="-10" b="0">
                <a:solidFill>
                  <a:srgbClr val="000000"/>
                </a:solidFill>
                <a:latin typeface="Times New Roman"/>
                <a:cs typeface="Times New Roman"/>
              </a:rPr>
              <a:t>exceed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expectations</a:t>
            </a:r>
            <a:r>
              <a:rPr dirty="0" sz="1800" spc="265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and</a:t>
            </a:r>
            <a:r>
              <a:rPr dirty="0" sz="1800" spc="265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create</a:t>
            </a:r>
            <a:r>
              <a:rPr dirty="0" sz="1800" spc="265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lasting</a:t>
            </a:r>
            <a:r>
              <a:rPr dirty="0" sz="1800" spc="265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impact</a:t>
            </a:r>
            <a:r>
              <a:rPr dirty="0" sz="1800" spc="265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spc="-10" b="0">
                <a:solidFill>
                  <a:srgbClr val="000000"/>
                </a:solidFill>
                <a:latin typeface="Times New Roman"/>
                <a:cs typeface="Times New Roman"/>
              </a:rPr>
              <a:t>through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innovation</a:t>
            </a:r>
            <a:r>
              <a:rPr dirty="0" sz="1800" spc="250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b="0">
                <a:solidFill>
                  <a:srgbClr val="000000"/>
                </a:solidFill>
                <a:latin typeface="Times New Roman"/>
                <a:cs typeface="Times New Roman"/>
              </a:rPr>
              <a:t>and</a:t>
            </a:r>
            <a:r>
              <a:rPr dirty="0" sz="1800" spc="254" b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dirty="0" sz="1800" spc="-10" b="0">
                <a:solidFill>
                  <a:srgbClr val="000000"/>
                </a:solidFill>
                <a:latin typeface="Times New Roman"/>
                <a:cs typeface="Times New Roman"/>
              </a:rPr>
              <a:t>excellence.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612981" y="2119325"/>
            <a:ext cx="5944235" cy="1466215"/>
          </a:xfrm>
          <a:prstGeom prst="rect">
            <a:avLst/>
          </a:prstGeom>
          <a:solidFill>
            <a:srgbClr val="BF0000"/>
          </a:solidFill>
        </p:spPr>
        <p:txBody>
          <a:bodyPr wrap="square" lIns="0" tIns="146050" rIns="0" bIns="0" rtlCol="0" vert="horz">
            <a:spAutoFit/>
          </a:bodyPr>
          <a:lstStyle/>
          <a:p>
            <a:pPr marL="260350">
              <a:lnSpc>
                <a:spcPct val="100000"/>
              </a:lnSpc>
              <a:spcBef>
                <a:spcPts val="1150"/>
              </a:spcBef>
            </a:pPr>
            <a:r>
              <a:rPr dirty="0" sz="1800" spc="-10" b="1">
                <a:solidFill>
                  <a:srgbClr val="FFFFFF"/>
                </a:solidFill>
                <a:latin typeface="Times New Roman"/>
                <a:cs typeface="Times New Roman"/>
              </a:rPr>
              <a:t>Problem</a:t>
            </a:r>
            <a:endParaRPr sz="1800">
              <a:latin typeface="Times New Roman"/>
              <a:cs typeface="Times New Roman"/>
            </a:endParaRPr>
          </a:p>
          <a:p>
            <a:pPr algn="just" marL="260350" marR="309880">
              <a:lnSpc>
                <a:spcPts val="1540"/>
              </a:lnSpc>
              <a:spcBef>
                <a:spcPts val="1610"/>
              </a:spcBef>
            </a:pP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1400" spc="1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centralized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system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manage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workers,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track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progress,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improve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communication,</a:t>
            </a:r>
            <a:r>
              <a:rPr dirty="0" sz="1400" spc="2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ensuring</a:t>
            </a:r>
            <a:r>
              <a:rPr dirty="0" sz="140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transparency,</a:t>
            </a:r>
            <a:r>
              <a:rPr dirty="0" sz="140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efficiency,</a:t>
            </a:r>
            <a:r>
              <a:rPr dirty="0" sz="140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timely</a:t>
            </a:r>
            <a:r>
              <a:rPr dirty="0" sz="140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project completion.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612981" y="3829229"/>
            <a:ext cx="5944235" cy="1466215"/>
          </a:xfrm>
          <a:prstGeom prst="rect">
            <a:avLst/>
          </a:prstGeom>
          <a:solidFill>
            <a:srgbClr val="F16629"/>
          </a:solidFill>
        </p:spPr>
        <p:txBody>
          <a:bodyPr wrap="square" lIns="0" tIns="146050" rIns="0" bIns="0" rtlCol="0" vert="horz">
            <a:spAutoFit/>
          </a:bodyPr>
          <a:lstStyle/>
          <a:p>
            <a:pPr marL="260350">
              <a:lnSpc>
                <a:spcPct val="100000"/>
              </a:lnSpc>
              <a:spcBef>
                <a:spcPts val="1150"/>
              </a:spcBef>
            </a:pPr>
            <a:r>
              <a:rPr dirty="0" sz="1800" spc="-10" b="1">
                <a:solidFill>
                  <a:srgbClr val="FFFFFF"/>
                </a:solidFill>
                <a:latin typeface="Times New Roman"/>
                <a:cs typeface="Times New Roman"/>
              </a:rPr>
              <a:t>Impact</a:t>
            </a:r>
            <a:endParaRPr sz="1800">
              <a:latin typeface="Times New Roman"/>
              <a:cs typeface="Times New Roman"/>
            </a:endParaRPr>
          </a:p>
          <a:p>
            <a:pPr marL="260350" marR="488950">
              <a:lnSpc>
                <a:spcPts val="1540"/>
              </a:lnSpc>
              <a:spcBef>
                <a:spcPts val="1610"/>
              </a:spcBef>
            </a:pP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Project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managers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face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delays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stress,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workers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suffer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from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20">
                <a:solidFill>
                  <a:srgbClr val="FFFFFF"/>
                </a:solidFill>
                <a:latin typeface="Times New Roman"/>
                <a:cs typeface="Times New Roman"/>
              </a:rPr>
              <a:t>poor </a:t>
            </a:r>
            <a:r>
              <a:rPr dirty="0" sz="1400" spc="20">
                <a:solidFill>
                  <a:srgbClr val="FFFFFF"/>
                </a:solidFill>
                <a:latin typeface="Times New Roman"/>
                <a:cs typeface="Times New Roman"/>
              </a:rPr>
              <a:t>scheduling,</a:t>
            </a:r>
            <a:r>
              <a:rPr dirty="0" sz="1400" spc="1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2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1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20">
                <a:solidFill>
                  <a:srgbClr val="FFFFFF"/>
                </a:solidFill>
                <a:latin typeface="Times New Roman"/>
                <a:cs typeface="Times New Roman"/>
              </a:rPr>
              <a:t>clients</a:t>
            </a:r>
            <a:r>
              <a:rPr dirty="0" sz="1400" spc="1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20">
                <a:solidFill>
                  <a:srgbClr val="FFFFFF"/>
                </a:solidFill>
                <a:latin typeface="Times New Roman"/>
                <a:cs typeface="Times New Roman"/>
              </a:rPr>
              <a:t>lose</a:t>
            </a:r>
            <a:r>
              <a:rPr dirty="0" sz="1400" spc="1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20">
                <a:solidFill>
                  <a:srgbClr val="FFFFFF"/>
                </a:solidFill>
                <a:latin typeface="Times New Roman"/>
                <a:cs typeface="Times New Roman"/>
              </a:rPr>
              <a:t>trust</a:t>
            </a:r>
            <a:r>
              <a:rPr dirty="0" sz="1400" spc="1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20">
                <a:solidFill>
                  <a:srgbClr val="FFFFFF"/>
                </a:solidFill>
                <a:latin typeface="Times New Roman"/>
                <a:cs typeface="Times New Roman"/>
              </a:rPr>
              <a:t>due</a:t>
            </a:r>
            <a:r>
              <a:rPr dirty="0" sz="1400" spc="1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2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1400" spc="1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20">
                <a:solidFill>
                  <a:srgbClr val="FFFFFF"/>
                </a:solidFill>
                <a:latin typeface="Times New Roman"/>
                <a:cs typeface="Times New Roman"/>
              </a:rPr>
              <a:t>miscommunication,</a:t>
            </a:r>
            <a:r>
              <a:rPr dirty="0" sz="1400" spc="1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budget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issues,</a:t>
            </a:r>
            <a:r>
              <a:rPr dirty="0" sz="1400" spc="2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24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20">
                <a:solidFill>
                  <a:srgbClr val="FFFFFF"/>
                </a:solidFill>
                <a:latin typeface="Times New Roman"/>
                <a:cs typeface="Times New Roman"/>
              </a:rPr>
              <a:t>lack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56933" y="1761060"/>
            <a:ext cx="3598940" cy="3892067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6692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/>
              <a:t>Problem</a:t>
            </a:r>
            <a:r>
              <a:rPr dirty="0" spc="180"/>
              <a:t> </a:t>
            </a:r>
            <a:r>
              <a:rPr dirty="0" spc="-10"/>
              <a:t>Statement</a:t>
            </a:r>
          </a:p>
        </p:txBody>
      </p:sp>
      <p:grpSp>
        <p:nvGrpSpPr>
          <p:cNvPr id="7" name="object 7" descr=""/>
          <p:cNvGrpSpPr/>
          <p:nvPr/>
        </p:nvGrpSpPr>
        <p:grpSpPr>
          <a:xfrm>
            <a:off x="612981" y="5840402"/>
            <a:ext cx="8408035" cy="163195"/>
            <a:chOff x="612981" y="5840402"/>
            <a:chExt cx="8408035" cy="163195"/>
          </a:xfrm>
        </p:grpSpPr>
        <p:sp>
          <p:nvSpPr>
            <p:cNvPr id="8" name="object 8" descr=""/>
            <p:cNvSpPr/>
            <p:nvPr/>
          </p:nvSpPr>
          <p:spPr>
            <a:xfrm>
              <a:off x="612981" y="5840402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587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612981" y="5921826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1662A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 descr=""/>
          <p:cNvSpPr txBox="1"/>
          <p:nvPr/>
        </p:nvSpPr>
        <p:spPr>
          <a:xfrm>
            <a:off x="612981" y="5840402"/>
            <a:ext cx="9535160" cy="163195"/>
          </a:xfrm>
          <a:prstGeom prst="rect">
            <a:avLst/>
          </a:prstGeom>
          <a:solidFill>
            <a:srgbClr val="F1662A"/>
          </a:solidFill>
        </p:spPr>
        <p:txBody>
          <a:bodyPr wrap="square" lIns="0" tIns="0" rIns="0" bIns="0" rtlCol="0" vert="horz">
            <a:spAutoFit/>
          </a:bodyPr>
          <a:lstStyle/>
          <a:p>
            <a:pPr algn="r" marR="544195">
              <a:lnSpc>
                <a:spcPts val="1160"/>
              </a:lnSpc>
            </a:pPr>
            <a:r>
              <a:rPr dirty="0" sz="1000" spc="-50" b="1">
                <a:solidFill>
                  <a:srgbClr val="FFFFFF"/>
                </a:solidFill>
                <a:latin typeface="Times New Roman"/>
                <a:cs typeface="Times New Roman"/>
              </a:rPr>
              <a:t>4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83997" y="600281"/>
            <a:ext cx="4351020" cy="4362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Problem</a:t>
            </a:r>
            <a:r>
              <a:rPr dirty="0" spc="180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Statement/Industry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857253" y="1427221"/>
            <a:ext cx="5358130" cy="2288540"/>
          </a:xfrm>
          <a:prstGeom prst="rect">
            <a:avLst/>
          </a:prstGeom>
          <a:solidFill>
            <a:srgbClr val="BE2025"/>
          </a:solidFill>
        </p:spPr>
        <p:txBody>
          <a:bodyPr wrap="square" lIns="0" tIns="32384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4"/>
              </a:spcBef>
            </a:pPr>
            <a:endParaRPr sz="1400">
              <a:latin typeface="Times New Roman"/>
              <a:cs typeface="Times New Roman"/>
            </a:endParaRPr>
          </a:p>
          <a:p>
            <a:pPr marL="130175">
              <a:lnSpc>
                <a:spcPct val="100000"/>
              </a:lnSpc>
              <a:spcBef>
                <a:spcPts val="5"/>
              </a:spcBef>
            </a:pP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Problem</a:t>
            </a:r>
            <a:r>
              <a:rPr dirty="0" sz="1400" spc="29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b="1">
                <a:solidFill>
                  <a:srgbClr val="FFFFFF"/>
                </a:solidFill>
                <a:latin typeface="Times New Roman"/>
                <a:cs typeface="Times New Roman"/>
              </a:rPr>
              <a:t>Being</a:t>
            </a:r>
            <a:r>
              <a:rPr dirty="0" sz="1400" spc="30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 b="1">
                <a:solidFill>
                  <a:srgbClr val="FFFFFF"/>
                </a:solidFill>
                <a:latin typeface="Times New Roman"/>
                <a:cs typeface="Times New Roman"/>
              </a:rPr>
              <a:t>Solved</a:t>
            </a:r>
            <a:endParaRPr sz="1400">
              <a:latin typeface="Times New Roman"/>
              <a:cs typeface="Times New Roman"/>
            </a:endParaRPr>
          </a:p>
          <a:p>
            <a:pPr marL="130175" marR="213360">
              <a:lnSpc>
                <a:spcPct val="92500"/>
              </a:lnSpc>
              <a:spcBef>
                <a:spcPts val="1585"/>
              </a:spcBef>
            </a:pP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dirty="0" sz="1400" spc="27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construction</a:t>
            </a:r>
            <a:r>
              <a:rPr dirty="0" sz="1400" spc="27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industry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struggles</a:t>
            </a:r>
            <a:r>
              <a:rPr dirty="0" sz="1400" spc="27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with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handling</a:t>
            </a:r>
            <a:r>
              <a:rPr dirty="0" sz="1400" spc="27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multiple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projects</a:t>
            </a:r>
            <a:r>
              <a:rPr dirty="0" sz="1400" spc="2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at</a:t>
            </a:r>
            <a:r>
              <a:rPr dirty="0" sz="1400" spc="2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once</a:t>
            </a:r>
            <a:r>
              <a:rPr dirty="0" sz="1400" spc="229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due</a:t>
            </a:r>
            <a:r>
              <a:rPr dirty="0" sz="1400" spc="2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1400" spc="229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scattered</a:t>
            </a:r>
            <a:r>
              <a:rPr dirty="0" sz="1400" spc="2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communication,</a:t>
            </a:r>
            <a:r>
              <a:rPr dirty="0" sz="1400" spc="229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poor</a:t>
            </a:r>
            <a:r>
              <a:rPr dirty="0" sz="1400" spc="2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worker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tracking,</a:t>
            </a:r>
            <a:r>
              <a:rPr dirty="0" sz="1400" spc="2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inconsistent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reporting.</a:t>
            </a:r>
            <a:r>
              <a:rPr dirty="0" sz="1400" spc="2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These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challenges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10">
                <a:solidFill>
                  <a:srgbClr val="FFFFFF"/>
                </a:solidFill>
                <a:latin typeface="Times New Roman"/>
                <a:cs typeface="Times New Roman"/>
              </a:rPr>
              <a:t>lead</a:t>
            </a:r>
            <a:r>
              <a:rPr dirty="0" sz="1400" spc="2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25">
                <a:solidFill>
                  <a:srgbClr val="FFFFFF"/>
                </a:solidFill>
                <a:latin typeface="Times New Roman"/>
                <a:cs typeface="Times New Roman"/>
              </a:rPr>
              <a:t>to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delays,</a:t>
            </a:r>
            <a:r>
              <a:rPr dirty="0" sz="140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budget</a:t>
            </a:r>
            <a:r>
              <a:rPr dirty="0" sz="1400" spc="30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overruns,</a:t>
            </a:r>
            <a:r>
              <a:rPr dirty="0" sz="1400" spc="30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1400" spc="30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reduced</a:t>
            </a:r>
            <a:r>
              <a:rPr dirty="0" sz="1400" spc="30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client</a:t>
            </a:r>
            <a:r>
              <a:rPr dirty="0" sz="1400" spc="3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trust,</a:t>
            </a:r>
            <a:r>
              <a:rPr dirty="0" sz="1400" spc="30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making</a:t>
            </a:r>
            <a:r>
              <a:rPr dirty="0" sz="1400" spc="30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project </a:t>
            </a:r>
            <a:r>
              <a:rPr dirty="0" sz="1400">
                <a:solidFill>
                  <a:srgbClr val="FFFFFF"/>
                </a:solidFill>
                <a:latin typeface="Times New Roman"/>
                <a:cs typeface="Times New Roman"/>
              </a:rPr>
              <a:t>management</a:t>
            </a:r>
            <a:r>
              <a:rPr dirty="0" sz="1400" spc="4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imes New Roman"/>
                <a:cs typeface="Times New Roman"/>
              </a:rPr>
              <a:t>inefficient.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345231" y="1427221"/>
            <a:ext cx="3566795" cy="228854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32384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4"/>
              </a:spcBef>
            </a:pPr>
            <a:endParaRPr sz="1400">
              <a:latin typeface="Times New Roman"/>
              <a:cs typeface="Times New Roman"/>
            </a:endParaRPr>
          </a:p>
          <a:p>
            <a:pPr marL="146050">
              <a:lnSpc>
                <a:spcPct val="100000"/>
              </a:lnSpc>
              <a:spcBef>
                <a:spcPts val="5"/>
              </a:spcBef>
            </a:pPr>
            <a:r>
              <a:rPr dirty="0" sz="1400" b="1">
                <a:solidFill>
                  <a:srgbClr val="F16629"/>
                </a:solidFill>
                <a:latin typeface="Times New Roman"/>
                <a:cs typeface="Times New Roman"/>
              </a:rPr>
              <a:t>Supporting</a:t>
            </a:r>
            <a:r>
              <a:rPr dirty="0" sz="1400" spc="49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Data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400">
              <a:latin typeface="Times New Roman"/>
              <a:cs typeface="Times New Roman"/>
            </a:endParaRPr>
          </a:p>
          <a:p>
            <a:pPr marL="146050" marR="381635">
              <a:lnSpc>
                <a:spcPts val="1540"/>
              </a:lnSpc>
              <a:spcBef>
                <a:spcPts val="5"/>
              </a:spcBef>
            </a:pPr>
            <a:r>
              <a:rPr dirty="0" sz="1400" spc="10">
                <a:latin typeface="Times New Roman"/>
                <a:cs typeface="Times New Roman"/>
              </a:rPr>
              <a:t>48%</a:t>
            </a:r>
            <a:r>
              <a:rPr dirty="0" sz="1400" spc="204">
                <a:latin typeface="Times New Roman"/>
                <a:cs typeface="Times New Roman"/>
              </a:rPr>
              <a:t> </a:t>
            </a:r>
            <a:r>
              <a:rPr dirty="0" sz="1400" spc="10">
                <a:latin typeface="Times New Roman"/>
                <a:cs typeface="Times New Roman"/>
              </a:rPr>
              <a:t>of</a:t>
            </a:r>
            <a:r>
              <a:rPr dirty="0" sz="1400" spc="210">
                <a:latin typeface="Times New Roman"/>
                <a:cs typeface="Times New Roman"/>
              </a:rPr>
              <a:t> </a:t>
            </a:r>
            <a:r>
              <a:rPr dirty="0" sz="1400" spc="10">
                <a:latin typeface="Times New Roman"/>
                <a:cs typeface="Times New Roman"/>
              </a:rPr>
              <a:t>rework</a:t>
            </a:r>
            <a:r>
              <a:rPr dirty="0" sz="1400" spc="204">
                <a:latin typeface="Times New Roman"/>
                <a:cs typeface="Times New Roman"/>
              </a:rPr>
              <a:t> </a:t>
            </a:r>
            <a:r>
              <a:rPr dirty="0" sz="1400" spc="10">
                <a:latin typeface="Times New Roman"/>
                <a:cs typeface="Times New Roman"/>
              </a:rPr>
              <a:t>in</a:t>
            </a:r>
            <a:r>
              <a:rPr dirty="0" sz="1400" spc="210">
                <a:latin typeface="Times New Roman"/>
                <a:cs typeface="Times New Roman"/>
              </a:rPr>
              <a:t> </a:t>
            </a:r>
            <a:r>
              <a:rPr dirty="0" sz="1400" spc="10">
                <a:latin typeface="Times New Roman"/>
                <a:cs typeface="Times New Roman"/>
              </a:rPr>
              <a:t>construction</a:t>
            </a:r>
            <a:r>
              <a:rPr dirty="0" sz="1400" spc="210">
                <a:latin typeface="Times New Roman"/>
                <a:cs typeface="Times New Roman"/>
              </a:rPr>
              <a:t> </a:t>
            </a:r>
            <a:r>
              <a:rPr dirty="0" sz="1400" spc="-20">
                <a:latin typeface="Times New Roman"/>
                <a:cs typeface="Times New Roman"/>
              </a:rPr>
              <a:t>comes </a:t>
            </a:r>
            <a:r>
              <a:rPr dirty="0" sz="1400" spc="20">
                <a:latin typeface="Times New Roman"/>
                <a:cs typeface="Times New Roman"/>
              </a:rPr>
              <a:t>from</a:t>
            </a:r>
            <a:r>
              <a:rPr dirty="0" sz="1400" spc="190">
                <a:latin typeface="Times New Roman"/>
                <a:cs typeface="Times New Roman"/>
              </a:rPr>
              <a:t> </a:t>
            </a:r>
            <a:r>
              <a:rPr dirty="0" sz="1400" spc="20">
                <a:latin typeface="Times New Roman"/>
                <a:cs typeface="Times New Roman"/>
              </a:rPr>
              <a:t>miscommunication</a:t>
            </a:r>
            <a:r>
              <a:rPr dirty="0" sz="1400" spc="190">
                <a:latin typeface="Times New Roman"/>
                <a:cs typeface="Times New Roman"/>
              </a:rPr>
              <a:t> </a:t>
            </a:r>
            <a:r>
              <a:rPr dirty="0" sz="1400" spc="20">
                <a:latin typeface="Times New Roman"/>
                <a:cs typeface="Times New Roman"/>
              </a:rPr>
              <a:t>and</a:t>
            </a:r>
            <a:r>
              <a:rPr dirty="0" sz="1400" spc="190">
                <a:latin typeface="Times New Roman"/>
                <a:cs typeface="Times New Roman"/>
              </a:rPr>
              <a:t> </a:t>
            </a:r>
            <a:r>
              <a:rPr dirty="0" sz="1400" spc="20">
                <a:latin typeface="Times New Roman"/>
                <a:cs typeface="Times New Roman"/>
              </a:rPr>
              <a:t>poor</a:t>
            </a:r>
            <a:r>
              <a:rPr dirty="0" sz="1400" spc="190">
                <a:latin typeface="Times New Roman"/>
                <a:cs typeface="Times New Roman"/>
              </a:rPr>
              <a:t> </a:t>
            </a:r>
            <a:r>
              <a:rPr dirty="0" sz="1400" spc="-20">
                <a:latin typeface="Times New Roman"/>
                <a:cs typeface="Times New Roman"/>
              </a:rPr>
              <a:t>data, </a:t>
            </a:r>
            <a:r>
              <a:rPr dirty="0" sz="1400">
                <a:latin typeface="Times New Roman"/>
                <a:cs typeface="Times New Roman"/>
              </a:rPr>
              <a:t>costing</a:t>
            </a:r>
            <a:r>
              <a:rPr dirty="0" sz="1400" spc="330">
                <a:latin typeface="Times New Roman"/>
                <a:cs typeface="Times New Roman"/>
              </a:rPr>
              <a:t> </a:t>
            </a:r>
            <a:r>
              <a:rPr dirty="0" sz="1400" spc="-20">
                <a:latin typeface="Times New Roman"/>
                <a:cs typeface="Times New Roman"/>
              </a:rPr>
              <a:t>$31B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>
              <a:latin typeface="Times New Roman"/>
              <a:cs typeface="Times New Roman"/>
            </a:endParaRPr>
          </a:p>
          <a:p>
            <a:pPr marL="146050" marR="247015">
              <a:lnSpc>
                <a:spcPts val="1090"/>
              </a:lnSpc>
            </a:pPr>
            <a:r>
              <a:rPr dirty="0" sz="1000" b="1">
                <a:latin typeface="Times New Roman"/>
                <a:cs typeface="Times New Roman"/>
              </a:rPr>
              <a:t>Source</a:t>
            </a:r>
            <a:r>
              <a:rPr dirty="0" sz="1000">
                <a:latin typeface="Times New Roman"/>
                <a:cs typeface="Times New Roman"/>
              </a:rPr>
              <a:t>:</a:t>
            </a:r>
            <a:r>
              <a:rPr dirty="0" sz="1000" spc="215">
                <a:latin typeface="Times New Roman"/>
                <a:cs typeface="Times New Roman"/>
              </a:rPr>
              <a:t> </a:t>
            </a:r>
            <a:r>
              <a:rPr dirty="0" sz="1000" spc="45">
                <a:latin typeface="Times New Roman"/>
                <a:cs typeface="Times New Roman"/>
              </a:rPr>
              <a:t>Construction</a:t>
            </a:r>
            <a:r>
              <a:rPr dirty="0" sz="1000" spc="215">
                <a:latin typeface="Times New Roman"/>
                <a:cs typeface="Times New Roman"/>
              </a:rPr>
              <a:t> </a:t>
            </a:r>
            <a:r>
              <a:rPr dirty="0" sz="1000" spc="45">
                <a:latin typeface="Times New Roman"/>
                <a:cs typeface="Times New Roman"/>
              </a:rPr>
              <a:t>Disconnected</a:t>
            </a:r>
            <a:r>
              <a:rPr dirty="0" sz="1000" spc="220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report</a:t>
            </a:r>
            <a:r>
              <a:rPr dirty="0" sz="1000" spc="215">
                <a:latin typeface="Times New Roman"/>
                <a:cs typeface="Times New Roman"/>
              </a:rPr>
              <a:t> </a:t>
            </a:r>
            <a:r>
              <a:rPr dirty="0" sz="1000">
                <a:latin typeface="Times New Roman"/>
                <a:cs typeface="Times New Roman"/>
              </a:rPr>
              <a:t>by</a:t>
            </a:r>
            <a:r>
              <a:rPr dirty="0" sz="1000" spc="215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PlanGrid </a:t>
            </a:r>
            <a:r>
              <a:rPr dirty="0" sz="1000" spc="20">
                <a:latin typeface="Times New Roman"/>
                <a:cs typeface="Times New Roman"/>
              </a:rPr>
              <a:t>in</a:t>
            </a:r>
            <a:r>
              <a:rPr dirty="0" sz="1000" spc="175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partnership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with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20">
                <a:latin typeface="Times New Roman"/>
                <a:cs typeface="Times New Roman"/>
              </a:rPr>
              <a:t>FMI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45">
                <a:latin typeface="Times New Roman"/>
                <a:cs typeface="Times New Roman"/>
              </a:rPr>
              <a:t>Corporation</a:t>
            </a:r>
            <a:r>
              <a:rPr dirty="0" sz="1000" spc="180">
                <a:latin typeface="Times New Roman"/>
                <a:cs typeface="Times New Roman"/>
              </a:rPr>
              <a:t> </a:t>
            </a:r>
            <a:r>
              <a:rPr dirty="0" sz="1000" spc="-10">
                <a:latin typeface="Times New Roman"/>
                <a:cs typeface="Times New Roman"/>
              </a:rPr>
              <a:t>(2018)</a:t>
            </a:r>
            <a:endParaRPr sz="1000">
              <a:latin typeface="Times New Roman"/>
              <a:cs typeface="Times New Roman"/>
            </a:endParaRPr>
          </a:p>
        </p:txBody>
      </p:sp>
      <p:grpSp>
        <p:nvGrpSpPr>
          <p:cNvPr id="7" name="object 7" descr=""/>
          <p:cNvGrpSpPr/>
          <p:nvPr/>
        </p:nvGrpSpPr>
        <p:grpSpPr>
          <a:xfrm>
            <a:off x="857253" y="3869941"/>
            <a:ext cx="684530" cy="684530"/>
            <a:chOff x="857253" y="3869941"/>
            <a:chExt cx="684530" cy="684530"/>
          </a:xfrm>
        </p:grpSpPr>
        <p:sp>
          <p:nvSpPr>
            <p:cNvPr id="8" name="object 8" descr=""/>
            <p:cNvSpPr/>
            <p:nvPr/>
          </p:nvSpPr>
          <p:spPr>
            <a:xfrm>
              <a:off x="857250" y="3869943"/>
              <a:ext cx="684530" cy="684530"/>
            </a:xfrm>
            <a:custGeom>
              <a:avLst/>
              <a:gdLst/>
              <a:ahLst/>
              <a:cxnLst/>
              <a:rect l="l" t="t" r="r" b="b"/>
              <a:pathLst>
                <a:path w="684530" h="684529">
                  <a:moveTo>
                    <a:pt x="683958" y="341985"/>
                  </a:moveTo>
                  <a:lnTo>
                    <a:pt x="681393" y="300126"/>
                  </a:lnTo>
                  <a:lnTo>
                    <a:pt x="673709" y="258889"/>
                  </a:lnTo>
                  <a:lnTo>
                    <a:pt x="661047" y="218909"/>
                  </a:lnTo>
                  <a:lnTo>
                    <a:pt x="643572" y="180771"/>
                  </a:lnTo>
                  <a:lnTo>
                    <a:pt x="621576" y="145072"/>
                  </a:lnTo>
                  <a:lnTo>
                    <a:pt x="595363" y="112318"/>
                  </a:lnTo>
                  <a:lnTo>
                    <a:pt x="565353" y="83032"/>
                  </a:lnTo>
                  <a:lnTo>
                    <a:pt x="531977" y="57632"/>
                  </a:lnTo>
                  <a:lnTo>
                    <a:pt x="495731" y="36512"/>
                  </a:lnTo>
                  <a:lnTo>
                    <a:pt x="457187" y="19989"/>
                  </a:lnTo>
                  <a:lnTo>
                    <a:pt x="416902" y="8318"/>
                  </a:lnTo>
                  <a:lnTo>
                    <a:pt x="375500" y="1651"/>
                  </a:lnTo>
                  <a:lnTo>
                    <a:pt x="341972" y="0"/>
                  </a:lnTo>
                  <a:lnTo>
                    <a:pt x="338518" y="50"/>
                  </a:lnTo>
                  <a:lnTo>
                    <a:pt x="337908" y="0"/>
                  </a:lnTo>
                  <a:lnTo>
                    <a:pt x="337007" y="63"/>
                  </a:lnTo>
                  <a:lnTo>
                    <a:pt x="333578" y="101"/>
                  </a:lnTo>
                  <a:lnTo>
                    <a:pt x="325196" y="419"/>
                  </a:lnTo>
                  <a:lnTo>
                    <a:pt x="316826" y="927"/>
                  </a:lnTo>
                  <a:lnTo>
                    <a:pt x="308457" y="1651"/>
                  </a:lnTo>
                  <a:lnTo>
                    <a:pt x="300901" y="2501"/>
                  </a:lnTo>
                  <a:lnTo>
                    <a:pt x="292049" y="3086"/>
                  </a:lnTo>
                  <a:lnTo>
                    <a:pt x="248081" y="12077"/>
                  </a:lnTo>
                  <a:lnTo>
                    <a:pt x="206375" y="26555"/>
                  </a:lnTo>
                  <a:lnTo>
                    <a:pt x="167360" y="46139"/>
                  </a:lnTo>
                  <a:lnTo>
                    <a:pt x="131419" y="70408"/>
                  </a:lnTo>
                  <a:lnTo>
                    <a:pt x="98971" y="98971"/>
                  </a:lnTo>
                  <a:lnTo>
                    <a:pt x="70408" y="131432"/>
                  </a:lnTo>
                  <a:lnTo>
                    <a:pt x="46126" y="167360"/>
                  </a:lnTo>
                  <a:lnTo>
                    <a:pt x="26555" y="206387"/>
                  </a:lnTo>
                  <a:lnTo>
                    <a:pt x="12065" y="248081"/>
                  </a:lnTo>
                  <a:lnTo>
                    <a:pt x="3086" y="292061"/>
                  </a:lnTo>
                  <a:lnTo>
                    <a:pt x="2501" y="300634"/>
                  </a:lnTo>
                  <a:lnTo>
                    <a:pt x="1638" y="308470"/>
                  </a:lnTo>
                  <a:lnTo>
                    <a:pt x="927" y="316826"/>
                  </a:lnTo>
                  <a:lnTo>
                    <a:pt x="406" y="325208"/>
                  </a:lnTo>
                  <a:lnTo>
                    <a:pt x="101" y="333590"/>
                  </a:lnTo>
                  <a:lnTo>
                    <a:pt x="50" y="337019"/>
                  </a:lnTo>
                  <a:lnTo>
                    <a:pt x="0" y="337908"/>
                  </a:lnTo>
                  <a:lnTo>
                    <a:pt x="38" y="338531"/>
                  </a:lnTo>
                  <a:lnTo>
                    <a:pt x="0" y="341985"/>
                  </a:lnTo>
                  <a:lnTo>
                    <a:pt x="101" y="350380"/>
                  </a:lnTo>
                  <a:lnTo>
                    <a:pt x="3695" y="392163"/>
                  </a:lnTo>
                  <a:lnTo>
                    <a:pt x="12382" y="433197"/>
                  </a:lnTo>
                  <a:lnTo>
                    <a:pt x="26035" y="472859"/>
                  </a:lnTo>
                  <a:lnTo>
                    <a:pt x="44424" y="510552"/>
                  </a:lnTo>
                  <a:lnTo>
                    <a:pt x="67297" y="545706"/>
                  </a:lnTo>
                  <a:lnTo>
                    <a:pt x="94297" y="577786"/>
                  </a:lnTo>
                  <a:lnTo>
                    <a:pt x="125031" y="606336"/>
                  </a:lnTo>
                  <a:lnTo>
                    <a:pt x="159016" y="630910"/>
                  </a:lnTo>
                  <a:lnTo>
                    <a:pt x="195757" y="651129"/>
                  </a:lnTo>
                  <a:lnTo>
                    <a:pt x="234708" y="666699"/>
                  </a:lnTo>
                  <a:lnTo>
                    <a:pt x="275259" y="677392"/>
                  </a:lnTo>
                  <a:lnTo>
                    <a:pt x="316826" y="683044"/>
                  </a:lnTo>
                  <a:lnTo>
                    <a:pt x="341972" y="683971"/>
                  </a:lnTo>
                  <a:lnTo>
                    <a:pt x="350367" y="683856"/>
                  </a:lnTo>
                  <a:lnTo>
                    <a:pt x="392163" y="680262"/>
                  </a:lnTo>
                  <a:lnTo>
                    <a:pt x="433184" y="671576"/>
                  </a:lnTo>
                  <a:lnTo>
                    <a:pt x="472846" y="657936"/>
                  </a:lnTo>
                  <a:lnTo>
                    <a:pt x="510540" y="639533"/>
                  </a:lnTo>
                  <a:lnTo>
                    <a:pt x="545693" y="616661"/>
                  </a:lnTo>
                  <a:lnTo>
                    <a:pt x="577786" y="589661"/>
                  </a:lnTo>
                  <a:lnTo>
                    <a:pt x="606336" y="558939"/>
                  </a:lnTo>
                  <a:lnTo>
                    <a:pt x="630897" y="524941"/>
                  </a:lnTo>
                  <a:lnTo>
                    <a:pt x="651129" y="488200"/>
                  </a:lnTo>
                  <a:lnTo>
                    <a:pt x="666699" y="449262"/>
                  </a:lnTo>
                  <a:lnTo>
                    <a:pt x="677392" y="408698"/>
                  </a:lnTo>
                  <a:lnTo>
                    <a:pt x="683031" y="367144"/>
                  </a:lnTo>
                  <a:lnTo>
                    <a:pt x="683856" y="350380"/>
                  </a:lnTo>
                  <a:lnTo>
                    <a:pt x="683958" y="341985"/>
                  </a:lnTo>
                  <a:close/>
                </a:path>
              </a:pathLst>
            </a:custGeom>
            <a:solidFill>
              <a:srgbClr val="F1662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1018832" y="4044606"/>
              <a:ext cx="353060" cy="334645"/>
            </a:xfrm>
            <a:custGeom>
              <a:avLst/>
              <a:gdLst/>
              <a:ahLst/>
              <a:cxnLst/>
              <a:rect l="l" t="t" r="r" b="b"/>
              <a:pathLst>
                <a:path w="353059" h="334645">
                  <a:moveTo>
                    <a:pt x="159181" y="229209"/>
                  </a:moveTo>
                  <a:lnTo>
                    <a:pt x="128485" y="196634"/>
                  </a:lnTo>
                  <a:lnTo>
                    <a:pt x="27635" y="294754"/>
                  </a:lnTo>
                  <a:lnTo>
                    <a:pt x="24447" y="298005"/>
                  </a:lnTo>
                  <a:lnTo>
                    <a:pt x="24447" y="303707"/>
                  </a:lnTo>
                  <a:lnTo>
                    <a:pt x="54737" y="334645"/>
                  </a:lnTo>
                  <a:lnTo>
                    <a:pt x="60325" y="334645"/>
                  </a:lnTo>
                  <a:lnTo>
                    <a:pt x="63512" y="331393"/>
                  </a:lnTo>
                  <a:lnTo>
                    <a:pt x="159181" y="229209"/>
                  </a:lnTo>
                  <a:close/>
                </a:path>
                <a:path w="353059" h="334645">
                  <a:moveTo>
                    <a:pt x="317042" y="298411"/>
                  </a:moveTo>
                  <a:lnTo>
                    <a:pt x="313855" y="295160"/>
                  </a:lnTo>
                  <a:lnTo>
                    <a:pt x="115341" y="101371"/>
                  </a:lnTo>
                  <a:lnTo>
                    <a:pt x="152806" y="62687"/>
                  </a:lnTo>
                  <a:lnTo>
                    <a:pt x="152806" y="56997"/>
                  </a:lnTo>
                  <a:lnTo>
                    <a:pt x="107759" y="10579"/>
                  </a:lnTo>
                  <a:lnTo>
                    <a:pt x="102184" y="10579"/>
                  </a:lnTo>
                  <a:lnTo>
                    <a:pt x="63512" y="50076"/>
                  </a:lnTo>
                  <a:lnTo>
                    <a:pt x="57124" y="43967"/>
                  </a:lnTo>
                  <a:lnTo>
                    <a:pt x="53949" y="40703"/>
                  </a:lnTo>
                  <a:lnTo>
                    <a:pt x="48361" y="40703"/>
                  </a:lnTo>
                  <a:lnTo>
                    <a:pt x="29629" y="59842"/>
                  </a:lnTo>
                  <a:lnTo>
                    <a:pt x="29629" y="65544"/>
                  </a:lnTo>
                  <a:lnTo>
                    <a:pt x="32816" y="68795"/>
                  </a:lnTo>
                  <a:lnTo>
                    <a:pt x="38798" y="75311"/>
                  </a:lnTo>
                  <a:lnTo>
                    <a:pt x="25641" y="88747"/>
                  </a:lnTo>
                  <a:lnTo>
                    <a:pt x="24041" y="90779"/>
                  </a:lnTo>
                  <a:lnTo>
                    <a:pt x="23253" y="93230"/>
                  </a:lnTo>
                  <a:lnTo>
                    <a:pt x="1320" y="151853"/>
                  </a:lnTo>
                  <a:lnTo>
                    <a:pt x="0" y="155168"/>
                  </a:lnTo>
                  <a:lnTo>
                    <a:pt x="673" y="158013"/>
                  </a:lnTo>
                  <a:lnTo>
                    <a:pt x="3327" y="160401"/>
                  </a:lnTo>
                  <a:lnTo>
                    <a:pt x="5715" y="162839"/>
                  </a:lnTo>
                  <a:lnTo>
                    <a:pt x="8902" y="163652"/>
                  </a:lnTo>
                  <a:lnTo>
                    <a:pt x="12090" y="162839"/>
                  </a:lnTo>
                  <a:lnTo>
                    <a:pt x="74282" y="142074"/>
                  </a:lnTo>
                  <a:lnTo>
                    <a:pt x="76669" y="140855"/>
                  </a:lnTo>
                  <a:lnTo>
                    <a:pt x="88633" y="128651"/>
                  </a:lnTo>
                  <a:lnTo>
                    <a:pt x="278371" y="331393"/>
                  </a:lnTo>
                  <a:lnTo>
                    <a:pt x="281571" y="334645"/>
                  </a:lnTo>
                  <a:lnTo>
                    <a:pt x="287147" y="334645"/>
                  </a:lnTo>
                  <a:lnTo>
                    <a:pt x="317042" y="304114"/>
                  </a:lnTo>
                  <a:lnTo>
                    <a:pt x="317042" y="298411"/>
                  </a:lnTo>
                  <a:close/>
                </a:path>
                <a:path w="353059" h="334645">
                  <a:moveTo>
                    <a:pt x="352526" y="122948"/>
                  </a:moveTo>
                  <a:lnTo>
                    <a:pt x="350126" y="119684"/>
                  </a:lnTo>
                  <a:lnTo>
                    <a:pt x="346570" y="114401"/>
                  </a:lnTo>
                  <a:lnTo>
                    <a:pt x="309079" y="58623"/>
                  </a:lnTo>
                  <a:lnTo>
                    <a:pt x="309079" y="58216"/>
                  </a:lnTo>
                  <a:lnTo>
                    <a:pt x="295922" y="44780"/>
                  </a:lnTo>
                  <a:lnTo>
                    <a:pt x="295922" y="44373"/>
                  </a:lnTo>
                  <a:lnTo>
                    <a:pt x="295516" y="43967"/>
                  </a:lnTo>
                  <a:lnTo>
                    <a:pt x="295109" y="43967"/>
                  </a:lnTo>
                  <a:lnTo>
                    <a:pt x="234124" y="2438"/>
                  </a:lnTo>
                  <a:lnTo>
                    <a:pt x="230936" y="0"/>
                  </a:lnTo>
                  <a:lnTo>
                    <a:pt x="226161" y="406"/>
                  </a:lnTo>
                  <a:lnTo>
                    <a:pt x="223367" y="3251"/>
                  </a:lnTo>
                  <a:lnTo>
                    <a:pt x="187490" y="39484"/>
                  </a:lnTo>
                  <a:lnTo>
                    <a:pt x="185889" y="41516"/>
                  </a:lnTo>
                  <a:lnTo>
                    <a:pt x="185102" y="43967"/>
                  </a:lnTo>
                  <a:lnTo>
                    <a:pt x="185102" y="46405"/>
                  </a:lnTo>
                  <a:lnTo>
                    <a:pt x="185496" y="48907"/>
                  </a:lnTo>
                  <a:lnTo>
                    <a:pt x="186690" y="50952"/>
                  </a:lnTo>
                  <a:lnTo>
                    <a:pt x="188683" y="52514"/>
                  </a:lnTo>
                  <a:lnTo>
                    <a:pt x="240499" y="87528"/>
                  </a:lnTo>
                  <a:lnTo>
                    <a:pt x="183095" y="143306"/>
                  </a:lnTo>
                  <a:lnTo>
                    <a:pt x="212598" y="172212"/>
                  </a:lnTo>
                  <a:lnTo>
                    <a:pt x="266814" y="114401"/>
                  </a:lnTo>
                  <a:lnTo>
                    <a:pt x="300304" y="165696"/>
                  </a:lnTo>
                  <a:lnTo>
                    <a:pt x="301891" y="167728"/>
                  </a:lnTo>
                  <a:lnTo>
                    <a:pt x="304292" y="168948"/>
                  </a:lnTo>
                  <a:lnTo>
                    <a:pt x="309067" y="169760"/>
                  </a:lnTo>
                  <a:lnTo>
                    <a:pt x="311861" y="168541"/>
                  </a:lnTo>
                  <a:lnTo>
                    <a:pt x="352132" y="127825"/>
                  </a:lnTo>
                  <a:lnTo>
                    <a:pt x="352526" y="12294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 descr=""/>
          <p:cNvSpPr txBox="1"/>
          <p:nvPr/>
        </p:nvSpPr>
        <p:spPr>
          <a:xfrm>
            <a:off x="1626224" y="3832814"/>
            <a:ext cx="1671320" cy="10306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ts val="1610"/>
              </a:lnSpc>
              <a:spcBef>
                <a:spcPts val="110"/>
              </a:spcBef>
            </a:pPr>
            <a:r>
              <a:rPr dirty="0" sz="1400" spc="-20" b="1">
                <a:solidFill>
                  <a:srgbClr val="F16629"/>
                </a:solidFill>
                <a:latin typeface="Times New Roman"/>
                <a:cs typeface="Times New Roman"/>
              </a:rPr>
              <a:t>Area</a:t>
            </a:r>
            <a:endParaRPr sz="1400">
              <a:latin typeface="Times New Roman"/>
              <a:cs typeface="Times New Roman"/>
            </a:endParaRPr>
          </a:p>
          <a:p>
            <a:pPr marL="12700" marR="5080">
              <a:lnSpc>
                <a:spcPct val="92900"/>
              </a:lnSpc>
              <a:spcBef>
                <a:spcPts val="50"/>
              </a:spcBef>
            </a:pPr>
            <a:r>
              <a:rPr dirty="0" sz="1400" spc="10">
                <a:latin typeface="Times New Roman"/>
                <a:cs typeface="Times New Roman"/>
              </a:rPr>
              <a:t>Construction</a:t>
            </a:r>
            <a:r>
              <a:rPr dirty="0" sz="1400" spc="420">
                <a:latin typeface="Times New Roman"/>
                <a:cs typeface="Times New Roman"/>
              </a:rPr>
              <a:t> </a:t>
            </a:r>
            <a:r>
              <a:rPr dirty="0" sz="1400" spc="-10">
                <a:latin typeface="Times New Roman"/>
                <a:cs typeface="Times New Roman"/>
              </a:rPr>
              <a:t>Project </a:t>
            </a:r>
            <a:r>
              <a:rPr dirty="0" sz="1400">
                <a:latin typeface="Times New Roman"/>
                <a:cs typeface="Times New Roman"/>
              </a:rPr>
              <a:t>Management</a:t>
            </a:r>
            <a:r>
              <a:rPr dirty="0" sz="1400" spc="450">
                <a:latin typeface="Times New Roman"/>
                <a:cs typeface="Times New Roman"/>
              </a:rPr>
              <a:t> </a:t>
            </a:r>
            <a:r>
              <a:rPr dirty="0" sz="1400" spc="-50">
                <a:latin typeface="Times New Roman"/>
                <a:cs typeface="Times New Roman"/>
              </a:rPr>
              <a:t>/ </a:t>
            </a:r>
            <a:r>
              <a:rPr dirty="0" sz="1400" spc="10">
                <a:latin typeface="Times New Roman"/>
                <a:cs typeface="Times New Roman"/>
              </a:rPr>
              <a:t>Construction</a:t>
            </a:r>
            <a:r>
              <a:rPr dirty="0" sz="1400" spc="420">
                <a:latin typeface="Times New Roman"/>
                <a:cs typeface="Times New Roman"/>
              </a:rPr>
              <a:t> </a:t>
            </a:r>
            <a:r>
              <a:rPr dirty="0" sz="1400" spc="-10">
                <a:latin typeface="Times New Roman"/>
                <a:cs typeface="Times New Roman"/>
              </a:rPr>
              <a:t>Support Services</a:t>
            </a:r>
            <a:endParaRPr sz="1400">
              <a:latin typeface="Times New Roman"/>
              <a:cs typeface="Times New Roman"/>
            </a:endParaRPr>
          </a:p>
        </p:txBody>
      </p:sp>
      <p:grpSp>
        <p:nvGrpSpPr>
          <p:cNvPr id="11" name="object 11" descr=""/>
          <p:cNvGrpSpPr/>
          <p:nvPr/>
        </p:nvGrpSpPr>
        <p:grpSpPr>
          <a:xfrm>
            <a:off x="3878084" y="3869941"/>
            <a:ext cx="684530" cy="684530"/>
            <a:chOff x="3878084" y="3869941"/>
            <a:chExt cx="684530" cy="684530"/>
          </a:xfrm>
        </p:grpSpPr>
        <p:sp>
          <p:nvSpPr>
            <p:cNvPr id="12" name="object 12" descr=""/>
            <p:cNvSpPr/>
            <p:nvPr/>
          </p:nvSpPr>
          <p:spPr>
            <a:xfrm>
              <a:off x="3878072" y="3869943"/>
              <a:ext cx="684530" cy="684530"/>
            </a:xfrm>
            <a:custGeom>
              <a:avLst/>
              <a:gdLst/>
              <a:ahLst/>
              <a:cxnLst/>
              <a:rect l="l" t="t" r="r" b="b"/>
              <a:pathLst>
                <a:path w="684529" h="684529">
                  <a:moveTo>
                    <a:pt x="683971" y="341985"/>
                  </a:moveTo>
                  <a:lnTo>
                    <a:pt x="681393" y="300126"/>
                  </a:lnTo>
                  <a:lnTo>
                    <a:pt x="673722" y="258889"/>
                  </a:lnTo>
                  <a:lnTo>
                    <a:pt x="661047" y="218909"/>
                  </a:lnTo>
                  <a:lnTo>
                    <a:pt x="643585" y="180771"/>
                  </a:lnTo>
                  <a:lnTo>
                    <a:pt x="621588" y="145072"/>
                  </a:lnTo>
                  <a:lnTo>
                    <a:pt x="595376" y="112318"/>
                  </a:lnTo>
                  <a:lnTo>
                    <a:pt x="565365" y="83032"/>
                  </a:lnTo>
                  <a:lnTo>
                    <a:pt x="531977" y="57632"/>
                  </a:lnTo>
                  <a:lnTo>
                    <a:pt x="495744" y="36512"/>
                  </a:lnTo>
                  <a:lnTo>
                    <a:pt x="457200" y="19989"/>
                  </a:lnTo>
                  <a:lnTo>
                    <a:pt x="416915" y="8318"/>
                  </a:lnTo>
                  <a:lnTo>
                    <a:pt x="375500" y="1651"/>
                  </a:lnTo>
                  <a:lnTo>
                    <a:pt x="341985" y="0"/>
                  </a:lnTo>
                  <a:lnTo>
                    <a:pt x="333590" y="101"/>
                  </a:lnTo>
                  <a:lnTo>
                    <a:pt x="291807" y="3708"/>
                  </a:lnTo>
                  <a:lnTo>
                    <a:pt x="250774" y="12395"/>
                  </a:lnTo>
                  <a:lnTo>
                    <a:pt x="211112" y="26035"/>
                  </a:lnTo>
                  <a:lnTo>
                    <a:pt x="173418" y="44437"/>
                  </a:lnTo>
                  <a:lnTo>
                    <a:pt x="138264" y="67297"/>
                  </a:lnTo>
                  <a:lnTo>
                    <a:pt x="106184" y="94310"/>
                  </a:lnTo>
                  <a:lnTo>
                    <a:pt x="77635" y="125031"/>
                  </a:lnTo>
                  <a:lnTo>
                    <a:pt x="53060" y="159029"/>
                  </a:lnTo>
                  <a:lnTo>
                    <a:pt x="32842" y="195770"/>
                  </a:lnTo>
                  <a:lnTo>
                    <a:pt x="17272" y="234708"/>
                  </a:lnTo>
                  <a:lnTo>
                    <a:pt x="6578" y="275272"/>
                  </a:lnTo>
                  <a:lnTo>
                    <a:pt x="927" y="316826"/>
                  </a:lnTo>
                  <a:lnTo>
                    <a:pt x="0" y="341985"/>
                  </a:lnTo>
                  <a:lnTo>
                    <a:pt x="114" y="350380"/>
                  </a:lnTo>
                  <a:lnTo>
                    <a:pt x="3708" y="392163"/>
                  </a:lnTo>
                  <a:lnTo>
                    <a:pt x="12395" y="433197"/>
                  </a:lnTo>
                  <a:lnTo>
                    <a:pt x="26035" y="472859"/>
                  </a:lnTo>
                  <a:lnTo>
                    <a:pt x="44437" y="510552"/>
                  </a:lnTo>
                  <a:lnTo>
                    <a:pt x="67310" y="545706"/>
                  </a:lnTo>
                  <a:lnTo>
                    <a:pt x="94310" y="577786"/>
                  </a:lnTo>
                  <a:lnTo>
                    <a:pt x="125031" y="606336"/>
                  </a:lnTo>
                  <a:lnTo>
                    <a:pt x="159029" y="630910"/>
                  </a:lnTo>
                  <a:lnTo>
                    <a:pt x="195770" y="651129"/>
                  </a:lnTo>
                  <a:lnTo>
                    <a:pt x="234708" y="666699"/>
                  </a:lnTo>
                  <a:lnTo>
                    <a:pt x="275272" y="677392"/>
                  </a:lnTo>
                  <a:lnTo>
                    <a:pt x="316826" y="683044"/>
                  </a:lnTo>
                  <a:lnTo>
                    <a:pt x="341985" y="683971"/>
                  </a:lnTo>
                  <a:lnTo>
                    <a:pt x="345363" y="683933"/>
                  </a:lnTo>
                  <a:lnTo>
                    <a:pt x="346062" y="683971"/>
                  </a:lnTo>
                  <a:lnTo>
                    <a:pt x="347091" y="683907"/>
                  </a:lnTo>
                  <a:lnTo>
                    <a:pt x="350380" y="683856"/>
                  </a:lnTo>
                  <a:lnTo>
                    <a:pt x="358762" y="683552"/>
                  </a:lnTo>
                  <a:lnTo>
                    <a:pt x="367144" y="683044"/>
                  </a:lnTo>
                  <a:lnTo>
                    <a:pt x="375500" y="682320"/>
                  </a:lnTo>
                  <a:lnTo>
                    <a:pt x="383070" y="681482"/>
                  </a:lnTo>
                  <a:lnTo>
                    <a:pt x="391909" y="680885"/>
                  </a:lnTo>
                  <a:lnTo>
                    <a:pt x="435889" y="671893"/>
                  </a:lnTo>
                  <a:lnTo>
                    <a:pt x="477583" y="657415"/>
                  </a:lnTo>
                  <a:lnTo>
                    <a:pt x="516610" y="637832"/>
                  </a:lnTo>
                  <a:lnTo>
                    <a:pt x="552538" y="613562"/>
                  </a:lnTo>
                  <a:lnTo>
                    <a:pt x="585000" y="585000"/>
                  </a:lnTo>
                  <a:lnTo>
                    <a:pt x="613562" y="552538"/>
                  </a:lnTo>
                  <a:lnTo>
                    <a:pt x="637832" y="516610"/>
                  </a:lnTo>
                  <a:lnTo>
                    <a:pt x="657415" y="477583"/>
                  </a:lnTo>
                  <a:lnTo>
                    <a:pt x="671893" y="435889"/>
                  </a:lnTo>
                  <a:lnTo>
                    <a:pt x="680885" y="391909"/>
                  </a:lnTo>
                  <a:lnTo>
                    <a:pt x="681469" y="383057"/>
                  </a:lnTo>
                  <a:lnTo>
                    <a:pt x="682320" y="375500"/>
                  </a:lnTo>
                  <a:lnTo>
                    <a:pt x="683044" y="367144"/>
                  </a:lnTo>
                  <a:lnTo>
                    <a:pt x="683552" y="358762"/>
                  </a:lnTo>
                  <a:lnTo>
                    <a:pt x="683869" y="350380"/>
                  </a:lnTo>
                  <a:lnTo>
                    <a:pt x="683907" y="346964"/>
                  </a:lnTo>
                  <a:lnTo>
                    <a:pt x="683971" y="346062"/>
                  </a:lnTo>
                  <a:lnTo>
                    <a:pt x="683920" y="345452"/>
                  </a:lnTo>
                  <a:lnTo>
                    <a:pt x="683971" y="341985"/>
                  </a:lnTo>
                  <a:close/>
                </a:path>
              </a:pathLst>
            </a:custGeom>
            <a:solidFill>
              <a:srgbClr val="F1662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4059757" y="4043472"/>
              <a:ext cx="328930" cy="328930"/>
            </a:xfrm>
            <a:custGeom>
              <a:avLst/>
              <a:gdLst/>
              <a:ahLst/>
              <a:cxnLst/>
              <a:rect l="l" t="t" r="r" b="b"/>
              <a:pathLst>
                <a:path w="328929" h="328929">
                  <a:moveTo>
                    <a:pt x="328757" y="328757"/>
                  </a:moveTo>
                  <a:lnTo>
                    <a:pt x="0" y="328757"/>
                  </a:lnTo>
                  <a:lnTo>
                    <a:pt x="0" y="198218"/>
                  </a:lnTo>
                  <a:lnTo>
                    <a:pt x="14509" y="0"/>
                  </a:lnTo>
                  <a:lnTo>
                    <a:pt x="53185" y="0"/>
                  </a:lnTo>
                  <a:lnTo>
                    <a:pt x="67687" y="198218"/>
                  </a:lnTo>
                  <a:lnTo>
                    <a:pt x="328757" y="198218"/>
                  </a:lnTo>
                  <a:lnTo>
                    <a:pt x="328757" y="251404"/>
                  </a:lnTo>
                  <a:lnTo>
                    <a:pt x="38676" y="251404"/>
                  </a:lnTo>
                  <a:lnTo>
                    <a:pt x="38676" y="294909"/>
                  </a:lnTo>
                  <a:lnTo>
                    <a:pt x="328757" y="294909"/>
                  </a:lnTo>
                  <a:lnTo>
                    <a:pt x="328757" y="328757"/>
                  </a:lnTo>
                  <a:close/>
                </a:path>
                <a:path w="328929" h="328929">
                  <a:moveTo>
                    <a:pt x="198218" y="198218"/>
                  </a:moveTo>
                  <a:lnTo>
                    <a:pt x="67687" y="198218"/>
                  </a:lnTo>
                  <a:lnTo>
                    <a:pt x="198218" y="130538"/>
                  </a:lnTo>
                  <a:lnTo>
                    <a:pt x="198218" y="198218"/>
                  </a:lnTo>
                  <a:close/>
                </a:path>
                <a:path w="328929" h="328929">
                  <a:moveTo>
                    <a:pt x="328757" y="198218"/>
                  </a:moveTo>
                  <a:lnTo>
                    <a:pt x="198218" y="198218"/>
                  </a:lnTo>
                  <a:lnTo>
                    <a:pt x="328757" y="130538"/>
                  </a:lnTo>
                  <a:lnTo>
                    <a:pt x="328757" y="198218"/>
                  </a:lnTo>
                  <a:close/>
                </a:path>
                <a:path w="328929" h="328929">
                  <a:moveTo>
                    <a:pt x="135375" y="294909"/>
                  </a:moveTo>
                  <a:lnTo>
                    <a:pt x="96698" y="294909"/>
                  </a:lnTo>
                  <a:lnTo>
                    <a:pt x="96698" y="251404"/>
                  </a:lnTo>
                  <a:lnTo>
                    <a:pt x="135375" y="251404"/>
                  </a:lnTo>
                  <a:lnTo>
                    <a:pt x="135375" y="294909"/>
                  </a:lnTo>
                  <a:close/>
                </a:path>
                <a:path w="328929" h="328929">
                  <a:moveTo>
                    <a:pt x="232058" y="294909"/>
                  </a:moveTo>
                  <a:lnTo>
                    <a:pt x="193381" y="294909"/>
                  </a:lnTo>
                  <a:lnTo>
                    <a:pt x="193381" y="251404"/>
                  </a:lnTo>
                  <a:lnTo>
                    <a:pt x="232058" y="251404"/>
                  </a:lnTo>
                  <a:lnTo>
                    <a:pt x="232058" y="294909"/>
                  </a:lnTo>
                  <a:close/>
                </a:path>
                <a:path w="328929" h="328929">
                  <a:moveTo>
                    <a:pt x="328757" y="294909"/>
                  </a:moveTo>
                  <a:lnTo>
                    <a:pt x="290080" y="294909"/>
                  </a:lnTo>
                  <a:lnTo>
                    <a:pt x="290080" y="251404"/>
                  </a:lnTo>
                  <a:lnTo>
                    <a:pt x="328757" y="251404"/>
                  </a:lnTo>
                  <a:lnTo>
                    <a:pt x="328757" y="29490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 txBox="1"/>
          <p:nvPr/>
        </p:nvSpPr>
        <p:spPr>
          <a:xfrm>
            <a:off x="4647054" y="3832814"/>
            <a:ext cx="1014094" cy="43624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ts val="1610"/>
              </a:lnSpc>
              <a:spcBef>
                <a:spcPts val="110"/>
              </a:spcBef>
            </a:pP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Industry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ts val="1610"/>
              </a:lnSpc>
            </a:pPr>
            <a:r>
              <a:rPr dirty="0" sz="1400" spc="-10">
                <a:latin typeface="Times New Roman"/>
                <a:cs typeface="Times New Roman"/>
              </a:rPr>
              <a:t>Construction</a:t>
            </a:r>
            <a:endParaRPr sz="1400">
              <a:latin typeface="Times New Roman"/>
              <a:cs typeface="Times New Roman"/>
            </a:endParaRPr>
          </a:p>
        </p:txBody>
      </p:sp>
      <p:grpSp>
        <p:nvGrpSpPr>
          <p:cNvPr id="15" name="object 15" descr=""/>
          <p:cNvGrpSpPr/>
          <p:nvPr/>
        </p:nvGrpSpPr>
        <p:grpSpPr>
          <a:xfrm>
            <a:off x="6898914" y="3869941"/>
            <a:ext cx="684530" cy="684530"/>
            <a:chOff x="6898914" y="3869941"/>
            <a:chExt cx="684530" cy="684530"/>
          </a:xfrm>
        </p:grpSpPr>
        <p:sp>
          <p:nvSpPr>
            <p:cNvPr id="16" name="object 16" descr=""/>
            <p:cNvSpPr/>
            <p:nvPr/>
          </p:nvSpPr>
          <p:spPr>
            <a:xfrm>
              <a:off x="6898907" y="3869943"/>
              <a:ext cx="684530" cy="684530"/>
            </a:xfrm>
            <a:custGeom>
              <a:avLst/>
              <a:gdLst/>
              <a:ahLst/>
              <a:cxnLst/>
              <a:rect l="l" t="t" r="r" b="b"/>
              <a:pathLst>
                <a:path w="684529" h="684529">
                  <a:moveTo>
                    <a:pt x="683958" y="337908"/>
                  </a:moveTo>
                  <a:lnTo>
                    <a:pt x="683895" y="337019"/>
                  </a:lnTo>
                  <a:lnTo>
                    <a:pt x="683856" y="333590"/>
                  </a:lnTo>
                  <a:lnTo>
                    <a:pt x="683552" y="325208"/>
                  </a:lnTo>
                  <a:lnTo>
                    <a:pt x="683031" y="316826"/>
                  </a:lnTo>
                  <a:lnTo>
                    <a:pt x="682320" y="308470"/>
                  </a:lnTo>
                  <a:lnTo>
                    <a:pt x="681443" y="300634"/>
                  </a:lnTo>
                  <a:lnTo>
                    <a:pt x="680872" y="292061"/>
                  </a:lnTo>
                  <a:lnTo>
                    <a:pt x="671893" y="248081"/>
                  </a:lnTo>
                  <a:lnTo>
                    <a:pt x="657402" y="206387"/>
                  </a:lnTo>
                  <a:lnTo>
                    <a:pt x="637832" y="167360"/>
                  </a:lnTo>
                  <a:lnTo>
                    <a:pt x="613549" y="131432"/>
                  </a:lnTo>
                  <a:lnTo>
                    <a:pt x="584987" y="98971"/>
                  </a:lnTo>
                  <a:lnTo>
                    <a:pt x="552538" y="70408"/>
                  </a:lnTo>
                  <a:lnTo>
                    <a:pt x="516597" y="46139"/>
                  </a:lnTo>
                  <a:lnTo>
                    <a:pt x="477583" y="26555"/>
                  </a:lnTo>
                  <a:lnTo>
                    <a:pt x="435889" y="12077"/>
                  </a:lnTo>
                  <a:lnTo>
                    <a:pt x="391909" y="3086"/>
                  </a:lnTo>
                  <a:lnTo>
                    <a:pt x="383044" y="2501"/>
                  </a:lnTo>
                  <a:lnTo>
                    <a:pt x="375500" y="1651"/>
                  </a:lnTo>
                  <a:lnTo>
                    <a:pt x="367131" y="927"/>
                  </a:lnTo>
                  <a:lnTo>
                    <a:pt x="358762" y="419"/>
                  </a:lnTo>
                  <a:lnTo>
                    <a:pt x="350380" y="101"/>
                  </a:lnTo>
                  <a:lnTo>
                    <a:pt x="346938" y="63"/>
                  </a:lnTo>
                  <a:lnTo>
                    <a:pt x="346049" y="0"/>
                  </a:lnTo>
                  <a:lnTo>
                    <a:pt x="345427" y="50"/>
                  </a:lnTo>
                  <a:lnTo>
                    <a:pt x="341985" y="0"/>
                  </a:lnTo>
                  <a:lnTo>
                    <a:pt x="333590" y="101"/>
                  </a:lnTo>
                  <a:lnTo>
                    <a:pt x="291807" y="3708"/>
                  </a:lnTo>
                  <a:lnTo>
                    <a:pt x="250774" y="12395"/>
                  </a:lnTo>
                  <a:lnTo>
                    <a:pt x="211112" y="26035"/>
                  </a:lnTo>
                  <a:lnTo>
                    <a:pt x="173418" y="44437"/>
                  </a:lnTo>
                  <a:lnTo>
                    <a:pt x="138264" y="67297"/>
                  </a:lnTo>
                  <a:lnTo>
                    <a:pt x="106172" y="94310"/>
                  </a:lnTo>
                  <a:lnTo>
                    <a:pt x="77622" y="125031"/>
                  </a:lnTo>
                  <a:lnTo>
                    <a:pt x="53060" y="159029"/>
                  </a:lnTo>
                  <a:lnTo>
                    <a:pt x="32829" y="195770"/>
                  </a:lnTo>
                  <a:lnTo>
                    <a:pt x="17259" y="234708"/>
                  </a:lnTo>
                  <a:lnTo>
                    <a:pt x="6565" y="275272"/>
                  </a:lnTo>
                  <a:lnTo>
                    <a:pt x="927" y="316826"/>
                  </a:lnTo>
                  <a:lnTo>
                    <a:pt x="0" y="341985"/>
                  </a:lnTo>
                  <a:lnTo>
                    <a:pt x="101" y="350380"/>
                  </a:lnTo>
                  <a:lnTo>
                    <a:pt x="3708" y="392163"/>
                  </a:lnTo>
                  <a:lnTo>
                    <a:pt x="12382" y="433197"/>
                  </a:lnTo>
                  <a:lnTo>
                    <a:pt x="26035" y="472859"/>
                  </a:lnTo>
                  <a:lnTo>
                    <a:pt x="44424" y="510552"/>
                  </a:lnTo>
                  <a:lnTo>
                    <a:pt x="67297" y="545706"/>
                  </a:lnTo>
                  <a:lnTo>
                    <a:pt x="94297" y="577786"/>
                  </a:lnTo>
                  <a:lnTo>
                    <a:pt x="125031" y="606336"/>
                  </a:lnTo>
                  <a:lnTo>
                    <a:pt x="159029" y="630910"/>
                  </a:lnTo>
                  <a:lnTo>
                    <a:pt x="195770" y="651129"/>
                  </a:lnTo>
                  <a:lnTo>
                    <a:pt x="234708" y="666699"/>
                  </a:lnTo>
                  <a:lnTo>
                    <a:pt x="275259" y="677392"/>
                  </a:lnTo>
                  <a:lnTo>
                    <a:pt x="316826" y="683044"/>
                  </a:lnTo>
                  <a:lnTo>
                    <a:pt x="341985" y="683971"/>
                  </a:lnTo>
                  <a:lnTo>
                    <a:pt x="350380" y="683856"/>
                  </a:lnTo>
                  <a:lnTo>
                    <a:pt x="392163" y="680262"/>
                  </a:lnTo>
                  <a:lnTo>
                    <a:pt x="433197" y="671576"/>
                  </a:lnTo>
                  <a:lnTo>
                    <a:pt x="472846" y="657936"/>
                  </a:lnTo>
                  <a:lnTo>
                    <a:pt x="510552" y="639533"/>
                  </a:lnTo>
                  <a:lnTo>
                    <a:pt x="545706" y="616661"/>
                  </a:lnTo>
                  <a:lnTo>
                    <a:pt x="577786" y="589661"/>
                  </a:lnTo>
                  <a:lnTo>
                    <a:pt x="606336" y="558939"/>
                  </a:lnTo>
                  <a:lnTo>
                    <a:pt x="630910" y="524941"/>
                  </a:lnTo>
                  <a:lnTo>
                    <a:pt x="651129" y="488200"/>
                  </a:lnTo>
                  <a:lnTo>
                    <a:pt x="666699" y="449262"/>
                  </a:lnTo>
                  <a:lnTo>
                    <a:pt x="677392" y="408698"/>
                  </a:lnTo>
                  <a:lnTo>
                    <a:pt x="683031" y="367144"/>
                  </a:lnTo>
                  <a:lnTo>
                    <a:pt x="683958" y="341985"/>
                  </a:lnTo>
                  <a:lnTo>
                    <a:pt x="683907" y="338531"/>
                  </a:lnTo>
                  <a:lnTo>
                    <a:pt x="683958" y="337908"/>
                  </a:lnTo>
                  <a:close/>
                </a:path>
              </a:pathLst>
            </a:custGeom>
            <a:solidFill>
              <a:srgbClr val="F1662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7061257" y="4024142"/>
              <a:ext cx="306705" cy="367665"/>
            </a:xfrm>
            <a:custGeom>
              <a:avLst/>
              <a:gdLst/>
              <a:ahLst/>
              <a:cxnLst/>
              <a:rect l="l" t="t" r="r" b="b"/>
              <a:pathLst>
                <a:path w="306704" h="367664">
                  <a:moveTo>
                    <a:pt x="183708" y="367417"/>
                  </a:moveTo>
                  <a:lnTo>
                    <a:pt x="134848" y="360860"/>
                  </a:lnTo>
                  <a:lnTo>
                    <a:pt x="90957" y="342351"/>
                  </a:lnTo>
                  <a:lnTo>
                    <a:pt x="53781" y="313636"/>
                  </a:lnTo>
                  <a:lnTo>
                    <a:pt x="25066" y="276460"/>
                  </a:lnTo>
                  <a:lnTo>
                    <a:pt x="6557" y="232569"/>
                  </a:lnTo>
                  <a:lnTo>
                    <a:pt x="0" y="183708"/>
                  </a:lnTo>
                  <a:lnTo>
                    <a:pt x="6177" y="136526"/>
                  </a:lnTo>
                  <a:lnTo>
                    <a:pt x="23635" y="93749"/>
                  </a:lnTo>
                  <a:lnTo>
                    <a:pt x="50761" y="57042"/>
                  </a:lnTo>
                  <a:lnTo>
                    <a:pt x="85945" y="28072"/>
                  </a:lnTo>
                  <a:lnTo>
                    <a:pt x="127573" y="8502"/>
                  </a:lnTo>
                  <a:lnTo>
                    <a:pt x="174035" y="0"/>
                  </a:lnTo>
                  <a:lnTo>
                    <a:pt x="174035" y="187576"/>
                  </a:lnTo>
                  <a:lnTo>
                    <a:pt x="306504" y="320045"/>
                  </a:lnTo>
                  <a:lnTo>
                    <a:pt x="279500" y="340500"/>
                  </a:lnTo>
                  <a:lnTo>
                    <a:pt x="249640" y="355334"/>
                  </a:lnTo>
                  <a:lnTo>
                    <a:pt x="217514" y="364366"/>
                  </a:lnTo>
                  <a:lnTo>
                    <a:pt x="183708" y="36741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54639" y="4024142"/>
              <a:ext cx="173555" cy="174035"/>
            </a:xfrm>
            <a:prstGeom prst="rect">
              <a:avLst/>
            </a:prstGeom>
          </p:spPr>
        </p:pic>
        <p:pic>
          <p:nvPicPr>
            <p:cNvPr id="19" name="object 1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68172" y="4217524"/>
              <a:ext cx="160022" cy="113122"/>
            </a:xfrm>
            <a:prstGeom prst="rect">
              <a:avLst/>
            </a:prstGeom>
          </p:spPr>
        </p:pic>
      </p:grpSp>
      <p:sp>
        <p:nvSpPr>
          <p:cNvPr id="20" name="object 20" descr=""/>
          <p:cNvSpPr txBox="1"/>
          <p:nvPr/>
        </p:nvSpPr>
        <p:spPr>
          <a:xfrm>
            <a:off x="7667884" y="3832814"/>
            <a:ext cx="1405255" cy="43624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ts val="1610"/>
              </a:lnSpc>
              <a:spcBef>
                <a:spcPts val="110"/>
              </a:spcBef>
            </a:pPr>
            <a:r>
              <a:rPr dirty="0" sz="1400" spc="-10" b="1">
                <a:solidFill>
                  <a:srgbClr val="F16629"/>
                </a:solidFill>
                <a:latin typeface="Times New Roman"/>
                <a:cs typeface="Times New Roman"/>
              </a:rPr>
              <a:t>Domain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ts val="1610"/>
              </a:lnSpc>
            </a:pPr>
            <a:r>
              <a:rPr dirty="0" sz="1400">
                <a:latin typeface="Times New Roman"/>
                <a:cs typeface="Times New Roman"/>
              </a:rPr>
              <a:t>Business</a:t>
            </a:r>
            <a:r>
              <a:rPr dirty="0" sz="1400" spc="355">
                <a:latin typeface="Times New Roman"/>
                <a:cs typeface="Times New Roman"/>
              </a:rPr>
              <a:t> </a:t>
            </a:r>
            <a:r>
              <a:rPr dirty="0" sz="1400" spc="-10">
                <a:latin typeface="Times New Roman"/>
                <a:cs typeface="Times New Roman"/>
              </a:rPr>
              <a:t>Services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Problem</a:t>
            </a:r>
            <a:r>
              <a:rPr dirty="0" spc="30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Analysis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grpSp>
        <p:nvGrpSpPr>
          <p:cNvPr id="5" name="object 5" descr=""/>
          <p:cNvGrpSpPr/>
          <p:nvPr/>
        </p:nvGrpSpPr>
        <p:grpSpPr>
          <a:xfrm>
            <a:off x="857253" y="1378367"/>
            <a:ext cx="2214880" cy="4234180"/>
            <a:chOff x="857253" y="1378367"/>
            <a:chExt cx="2214880" cy="4234180"/>
          </a:xfrm>
        </p:grpSpPr>
        <p:sp>
          <p:nvSpPr>
            <p:cNvPr id="6" name="object 6" descr=""/>
            <p:cNvSpPr/>
            <p:nvPr/>
          </p:nvSpPr>
          <p:spPr>
            <a:xfrm>
              <a:off x="857253" y="1785487"/>
              <a:ext cx="2214880" cy="3827145"/>
            </a:xfrm>
            <a:custGeom>
              <a:avLst/>
              <a:gdLst/>
              <a:ahLst/>
              <a:cxnLst/>
              <a:rect l="l" t="t" r="r" b="b"/>
              <a:pathLst>
                <a:path w="2214880" h="3827145">
                  <a:moveTo>
                    <a:pt x="2214732" y="3826927"/>
                  </a:moveTo>
                  <a:lnTo>
                    <a:pt x="0" y="3826927"/>
                  </a:lnTo>
                  <a:lnTo>
                    <a:pt x="0" y="0"/>
                  </a:lnTo>
                  <a:lnTo>
                    <a:pt x="2214732" y="0"/>
                  </a:lnTo>
                  <a:lnTo>
                    <a:pt x="2214732" y="382692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1557489" y="1378368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5" h="814705">
                  <a:moveTo>
                    <a:pt x="814247" y="407123"/>
                  </a:moveTo>
                  <a:lnTo>
                    <a:pt x="812279" y="367220"/>
                  </a:lnTo>
                  <a:lnTo>
                    <a:pt x="806424" y="327698"/>
                  </a:lnTo>
                  <a:lnTo>
                    <a:pt x="796709" y="288950"/>
                  </a:lnTo>
                  <a:lnTo>
                    <a:pt x="783247" y="251333"/>
                  </a:lnTo>
                  <a:lnTo>
                    <a:pt x="766165" y="215214"/>
                  </a:lnTo>
                  <a:lnTo>
                    <a:pt x="745629" y="180936"/>
                  </a:lnTo>
                  <a:lnTo>
                    <a:pt x="721829" y="148856"/>
                  </a:lnTo>
                  <a:lnTo>
                    <a:pt x="695007" y="119253"/>
                  </a:lnTo>
                  <a:lnTo>
                    <a:pt x="665403" y="92417"/>
                  </a:lnTo>
                  <a:lnTo>
                    <a:pt x="633310" y="68618"/>
                  </a:lnTo>
                  <a:lnTo>
                    <a:pt x="599033" y="48082"/>
                  </a:lnTo>
                  <a:lnTo>
                    <a:pt x="562927" y="31000"/>
                  </a:lnTo>
                  <a:lnTo>
                    <a:pt x="525310" y="17538"/>
                  </a:lnTo>
                  <a:lnTo>
                    <a:pt x="486549" y="7823"/>
                  </a:lnTo>
                  <a:lnTo>
                    <a:pt x="447027" y="1968"/>
                  </a:lnTo>
                  <a:lnTo>
                    <a:pt x="407123" y="0"/>
                  </a:lnTo>
                  <a:lnTo>
                    <a:pt x="397129" y="127"/>
                  </a:lnTo>
                  <a:lnTo>
                    <a:pt x="357289" y="3060"/>
                  </a:lnTo>
                  <a:lnTo>
                    <a:pt x="317919" y="9893"/>
                  </a:lnTo>
                  <a:lnTo>
                    <a:pt x="279412" y="20548"/>
                  </a:lnTo>
                  <a:lnTo>
                    <a:pt x="242138" y="34937"/>
                  </a:lnTo>
                  <a:lnTo>
                    <a:pt x="206451" y="52895"/>
                  </a:lnTo>
                  <a:lnTo>
                    <a:pt x="172694" y="74269"/>
                  </a:lnTo>
                  <a:lnTo>
                    <a:pt x="141198" y="98856"/>
                  </a:lnTo>
                  <a:lnTo>
                    <a:pt x="112268" y="126403"/>
                  </a:lnTo>
                  <a:lnTo>
                    <a:pt x="86169" y="156654"/>
                  </a:lnTo>
                  <a:lnTo>
                    <a:pt x="63169" y="189318"/>
                  </a:lnTo>
                  <a:lnTo>
                    <a:pt x="43472" y="224078"/>
                  </a:lnTo>
                  <a:lnTo>
                    <a:pt x="27279" y="260604"/>
                  </a:lnTo>
                  <a:lnTo>
                    <a:pt x="14744" y="298538"/>
                  </a:lnTo>
                  <a:lnTo>
                    <a:pt x="5994" y="337527"/>
                  </a:lnTo>
                  <a:lnTo>
                    <a:pt x="1104" y="377177"/>
                  </a:lnTo>
                  <a:lnTo>
                    <a:pt x="0" y="407123"/>
                  </a:lnTo>
                  <a:lnTo>
                    <a:pt x="127" y="417118"/>
                  </a:lnTo>
                  <a:lnTo>
                    <a:pt x="3060" y="456958"/>
                  </a:lnTo>
                  <a:lnTo>
                    <a:pt x="9893" y="496328"/>
                  </a:lnTo>
                  <a:lnTo>
                    <a:pt x="20548" y="534835"/>
                  </a:lnTo>
                  <a:lnTo>
                    <a:pt x="34937" y="572109"/>
                  </a:lnTo>
                  <a:lnTo>
                    <a:pt x="52895" y="607796"/>
                  </a:lnTo>
                  <a:lnTo>
                    <a:pt x="74269" y="641553"/>
                  </a:lnTo>
                  <a:lnTo>
                    <a:pt x="98856" y="673049"/>
                  </a:lnTo>
                  <a:lnTo>
                    <a:pt x="126403" y="701979"/>
                  </a:lnTo>
                  <a:lnTo>
                    <a:pt x="156654" y="728078"/>
                  </a:lnTo>
                  <a:lnTo>
                    <a:pt x="189318" y="751078"/>
                  </a:lnTo>
                  <a:lnTo>
                    <a:pt x="224078" y="770775"/>
                  </a:lnTo>
                  <a:lnTo>
                    <a:pt x="260604" y="786968"/>
                  </a:lnTo>
                  <a:lnTo>
                    <a:pt x="298538" y="799503"/>
                  </a:lnTo>
                  <a:lnTo>
                    <a:pt x="337527" y="808253"/>
                  </a:lnTo>
                  <a:lnTo>
                    <a:pt x="377177" y="813142"/>
                  </a:lnTo>
                  <a:lnTo>
                    <a:pt x="407123" y="814247"/>
                  </a:lnTo>
                  <a:lnTo>
                    <a:pt x="417118" y="814120"/>
                  </a:lnTo>
                  <a:lnTo>
                    <a:pt x="456958" y="811187"/>
                  </a:lnTo>
                  <a:lnTo>
                    <a:pt x="496328" y="804354"/>
                  </a:lnTo>
                  <a:lnTo>
                    <a:pt x="534835" y="793699"/>
                  </a:lnTo>
                  <a:lnTo>
                    <a:pt x="572109" y="779322"/>
                  </a:lnTo>
                  <a:lnTo>
                    <a:pt x="607796" y="761352"/>
                  </a:lnTo>
                  <a:lnTo>
                    <a:pt x="641553" y="739978"/>
                  </a:lnTo>
                  <a:lnTo>
                    <a:pt x="673049" y="715403"/>
                  </a:lnTo>
                  <a:lnTo>
                    <a:pt x="701979" y="687844"/>
                  </a:lnTo>
                  <a:lnTo>
                    <a:pt x="728078" y="657593"/>
                  </a:lnTo>
                  <a:lnTo>
                    <a:pt x="751078" y="624928"/>
                  </a:lnTo>
                  <a:lnTo>
                    <a:pt x="770775" y="590169"/>
                  </a:lnTo>
                  <a:lnTo>
                    <a:pt x="786968" y="553643"/>
                  </a:lnTo>
                  <a:lnTo>
                    <a:pt x="799503" y="515708"/>
                  </a:lnTo>
                  <a:lnTo>
                    <a:pt x="808253" y="476719"/>
                  </a:lnTo>
                  <a:lnTo>
                    <a:pt x="813142" y="437070"/>
                  </a:lnTo>
                  <a:lnTo>
                    <a:pt x="814247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81665" y="1654264"/>
              <a:ext cx="290081" cy="252854"/>
            </a:xfrm>
            <a:prstGeom prst="rect">
              <a:avLst/>
            </a:prstGeom>
          </p:spPr>
        </p:pic>
        <p:sp>
          <p:nvSpPr>
            <p:cNvPr id="9" name="object 9" descr=""/>
            <p:cNvSpPr/>
            <p:nvPr/>
          </p:nvSpPr>
          <p:spPr>
            <a:xfrm>
              <a:off x="1857010" y="1635895"/>
              <a:ext cx="291465" cy="291465"/>
            </a:xfrm>
            <a:custGeom>
              <a:avLst/>
              <a:gdLst/>
              <a:ahLst/>
              <a:cxnLst/>
              <a:rect l="l" t="t" r="r" b="b"/>
              <a:pathLst>
                <a:path w="291464" h="291464">
                  <a:moveTo>
                    <a:pt x="110231" y="220935"/>
                  </a:moveTo>
                  <a:lnTo>
                    <a:pt x="67104" y="211925"/>
                  </a:lnTo>
                  <a:lnTo>
                    <a:pt x="32090" y="188001"/>
                  </a:lnTo>
                  <a:lnTo>
                    <a:pt x="8589" y="152747"/>
                  </a:lnTo>
                  <a:lnTo>
                    <a:pt x="0" y="109743"/>
                  </a:lnTo>
                  <a:lnTo>
                    <a:pt x="8589" y="66830"/>
                  </a:lnTo>
                  <a:lnTo>
                    <a:pt x="32090" y="31848"/>
                  </a:lnTo>
                  <a:lnTo>
                    <a:pt x="67104" y="8378"/>
                  </a:lnTo>
                  <a:lnTo>
                    <a:pt x="110231" y="0"/>
                  </a:lnTo>
                  <a:lnTo>
                    <a:pt x="153426" y="9013"/>
                  </a:lnTo>
                  <a:lnTo>
                    <a:pt x="173559" y="22725"/>
                  </a:lnTo>
                  <a:lnTo>
                    <a:pt x="110712" y="22725"/>
                  </a:lnTo>
                  <a:lnTo>
                    <a:pt x="94994" y="24076"/>
                  </a:lnTo>
                  <a:lnTo>
                    <a:pt x="53186" y="43993"/>
                  </a:lnTo>
                  <a:lnTo>
                    <a:pt x="22786" y="103884"/>
                  </a:lnTo>
                  <a:lnTo>
                    <a:pt x="26601" y="137340"/>
                  </a:lnTo>
                  <a:lnTo>
                    <a:pt x="43513" y="167757"/>
                  </a:lnTo>
                  <a:lnTo>
                    <a:pt x="204338" y="167757"/>
                  </a:lnTo>
                  <a:lnTo>
                    <a:pt x="197738" y="177911"/>
                  </a:lnTo>
                  <a:lnTo>
                    <a:pt x="214169" y="193870"/>
                  </a:lnTo>
                  <a:lnTo>
                    <a:pt x="223915" y="193870"/>
                  </a:lnTo>
                  <a:lnTo>
                    <a:pt x="226683" y="194349"/>
                  </a:lnTo>
                  <a:lnTo>
                    <a:pt x="232328" y="196857"/>
                  </a:lnTo>
                  <a:lnTo>
                    <a:pt x="234148" y="198218"/>
                  </a:lnTo>
                  <a:lnTo>
                    <a:pt x="177911" y="198218"/>
                  </a:lnTo>
                  <a:lnTo>
                    <a:pt x="162375" y="208088"/>
                  </a:lnTo>
                  <a:lnTo>
                    <a:pt x="145705" y="215195"/>
                  </a:lnTo>
                  <a:lnTo>
                    <a:pt x="128218" y="219492"/>
                  </a:lnTo>
                  <a:lnTo>
                    <a:pt x="110231" y="220935"/>
                  </a:lnTo>
                  <a:close/>
                </a:path>
                <a:path w="291464" h="291464">
                  <a:moveTo>
                    <a:pt x="204650" y="167277"/>
                  </a:moveTo>
                  <a:lnTo>
                    <a:pt x="177911" y="167277"/>
                  </a:lnTo>
                  <a:lnTo>
                    <a:pt x="186873" y="154835"/>
                  </a:lnTo>
                  <a:lnTo>
                    <a:pt x="193387" y="140988"/>
                  </a:lnTo>
                  <a:lnTo>
                    <a:pt x="197362" y="126144"/>
                  </a:lnTo>
                  <a:lnTo>
                    <a:pt x="198665" y="111192"/>
                  </a:lnTo>
                  <a:lnTo>
                    <a:pt x="198707" y="110712"/>
                  </a:lnTo>
                  <a:lnTo>
                    <a:pt x="191824" y="76364"/>
                  </a:lnTo>
                  <a:lnTo>
                    <a:pt x="173020" y="48407"/>
                  </a:lnTo>
                  <a:lnTo>
                    <a:pt x="145061" y="29606"/>
                  </a:lnTo>
                  <a:lnTo>
                    <a:pt x="110712" y="22725"/>
                  </a:lnTo>
                  <a:lnTo>
                    <a:pt x="173559" y="22725"/>
                  </a:lnTo>
                  <a:lnTo>
                    <a:pt x="188552" y="32936"/>
                  </a:lnTo>
                  <a:lnTo>
                    <a:pt x="212073" y="68189"/>
                  </a:lnTo>
                  <a:lnTo>
                    <a:pt x="220361" y="110712"/>
                  </a:lnTo>
                  <a:lnTo>
                    <a:pt x="220455" y="111192"/>
                  </a:lnTo>
                  <a:lnTo>
                    <a:pt x="219012" y="129096"/>
                  </a:lnTo>
                  <a:lnTo>
                    <a:pt x="214715" y="146365"/>
                  </a:lnTo>
                  <a:lnTo>
                    <a:pt x="207608" y="162727"/>
                  </a:lnTo>
                  <a:lnTo>
                    <a:pt x="204650" y="167277"/>
                  </a:lnTo>
                  <a:close/>
                </a:path>
                <a:path w="291464" h="291464">
                  <a:moveTo>
                    <a:pt x="204338" y="167757"/>
                  </a:moveTo>
                  <a:lnTo>
                    <a:pt x="43513" y="167757"/>
                  </a:lnTo>
                  <a:lnTo>
                    <a:pt x="49766" y="164395"/>
                  </a:lnTo>
                  <a:lnTo>
                    <a:pt x="89503" y="152530"/>
                  </a:lnTo>
                  <a:lnTo>
                    <a:pt x="109743" y="150837"/>
                  </a:lnTo>
                  <a:lnTo>
                    <a:pt x="119890" y="151276"/>
                  </a:lnTo>
                  <a:lnTo>
                    <a:pt x="164074" y="161473"/>
                  </a:lnTo>
                  <a:lnTo>
                    <a:pt x="177911" y="167277"/>
                  </a:lnTo>
                  <a:lnTo>
                    <a:pt x="204650" y="167277"/>
                  </a:lnTo>
                  <a:lnTo>
                    <a:pt x="204338" y="167757"/>
                  </a:lnTo>
                  <a:close/>
                </a:path>
                <a:path w="291464" h="291464">
                  <a:moveTo>
                    <a:pt x="223915" y="193870"/>
                  </a:moveTo>
                  <a:lnTo>
                    <a:pt x="214169" y="193870"/>
                  </a:lnTo>
                  <a:lnTo>
                    <a:pt x="220584" y="193293"/>
                  </a:lnTo>
                  <a:lnTo>
                    <a:pt x="223915" y="193870"/>
                  </a:lnTo>
                  <a:close/>
                </a:path>
                <a:path w="291464" h="291464">
                  <a:moveTo>
                    <a:pt x="264994" y="291223"/>
                  </a:moveTo>
                  <a:lnTo>
                    <a:pt x="201117" y="237375"/>
                  </a:lnTo>
                  <a:lnTo>
                    <a:pt x="192901" y="222393"/>
                  </a:lnTo>
                  <a:lnTo>
                    <a:pt x="194350" y="214169"/>
                  </a:lnTo>
                  <a:lnTo>
                    <a:pt x="177911" y="198218"/>
                  </a:lnTo>
                  <a:lnTo>
                    <a:pt x="234148" y="198218"/>
                  </a:lnTo>
                  <a:lnTo>
                    <a:pt x="237383" y="200636"/>
                  </a:lnTo>
                  <a:lnTo>
                    <a:pt x="284275" y="248009"/>
                  </a:lnTo>
                  <a:lnTo>
                    <a:pt x="289629" y="256599"/>
                  </a:lnTo>
                  <a:lnTo>
                    <a:pt x="291223" y="266322"/>
                  </a:lnTo>
                  <a:lnTo>
                    <a:pt x="289100" y="275955"/>
                  </a:lnTo>
                  <a:lnTo>
                    <a:pt x="283306" y="284275"/>
                  </a:lnTo>
                  <a:lnTo>
                    <a:pt x="274716" y="289629"/>
                  </a:lnTo>
                  <a:lnTo>
                    <a:pt x="264994" y="29122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17931" y="1678439"/>
              <a:ext cx="97651" cy="97659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65636" y="1654358"/>
              <a:ext cx="111681" cy="185072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970252" y="2142452"/>
            <a:ext cx="1983105" cy="2559685"/>
          </a:xfrm>
          <a:prstGeom prst="rect">
            <a:avLst/>
          </a:prstGeom>
        </p:spPr>
        <p:txBody>
          <a:bodyPr wrap="square" lIns="0" tIns="12827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10"/>
              </a:spcBef>
            </a:pPr>
            <a:r>
              <a:rPr dirty="0" sz="1500" spc="50" b="1">
                <a:solidFill>
                  <a:srgbClr val="F16629"/>
                </a:solidFill>
                <a:latin typeface="Times New Roman"/>
                <a:cs typeface="Times New Roman"/>
              </a:rPr>
              <a:t>Affected</a:t>
            </a:r>
            <a:r>
              <a:rPr dirty="0" sz="1500" spc="10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500" spc="40" b="1">
                <a:solidFill>
                  <a:srgbClr val="F16629"/>
                </a:solidFill>
                <a:latin typeface="Times New Roman"/>
                <a:cs typeface="Times New Roman"/>
              </a:rPr>
              <a:t>Stakeholders</a:t>
            </a:r>
            <a:endParaRPr sz="1500">
              <a:latin typeface="Times New Roman"/>
              <a:cs typeface="Times New Roman"/>
            </a:endParaRPr>
          </a:p>
          <a:p>
            <a:pPr algn="ctr" marL="12700" marR="5080">
              <a:lnSpc>
                <a:spcPct val="91600"/>
              </a:lnSpc>
              <a:spcBef>
                <a:spcPts val="780"/>
              </a:spcBef>
            </a:pP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ones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most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affected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by</a:t>
            </a:r>
            <a:r>
              <a:rPr dirty="0" sz="1150" spc="20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this </a:t>
            </a:r>
            <a:r>
              <a:rPr dirty="0" sz="1150">
                <a:latin typeface="Times New Roman"/>
                <a:cs typeface="Times New Roman"/>
              </a:rPr>
              <a:t>problem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are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managers, </a:t>
            </a:r>
            <a:r>
              <a:rPr dirty="0" sz="1150">
                <a:latin typeface="Times New Roman"/>
                <a:cs typeface="Times New Roman"/>
              </a:rPr>
              <a:t>who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struggle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oversee </a:t>
            </a:r>
            <a:r>
              <a:rPr dirty="0" sz="1150">
                <a:latin typeface="Times New Roman"/>
                <a:cs typeface="Times New Roman"/>
              </a:rPr>
              <a:t>multiple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projects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at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once,</a:t>
            </a:r>
            <a:r>
              <a:rPr dirty="0" sz="1150" spc="26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as </a:t>
            </a:r>
            <a:r>
              <a:rPr dirty="0" sz="1150">
                <a:latin typeface="Times New Roman"/>
                <a:cs typeface="Times New Roman"/>
              </a:rPr>
              <a:t>well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as</a:t>
            </a:r>
            <a:r>
              <a:rPr dirty="0" sz="1150" spc="26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supervisors</a:t>
            </a:r>
            <a:r>
              <a:rPr dirty="0" sz="1150" spc="26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>
                <a:latin typeface="Times New Roman"/>
                <a:cs typeface="Times New Roman"/>
              </a:rPr>
              <a:t>workers,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who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face </a:t>
            </a:r>
            <a:r>
              <a:rPr dirty="0" sz="1150" spc="10">
                <a:latin typeface="Times New Roman"/>
                <a:cs typeface="Times New Roman"/>
              </a:rPr>
              <a:t>miscommunication</a:t>
            </a:r>
            <a:r>
              <a:rPr dirty="0" sz="1150" spc="45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>
                <a:latin typeface="Times New Roman"/>
                <a:cs typeface="Times New Roman"/>
              </a:rPr>
              <a:t>scheduling</a:t>
            </a:r>
            <a:r>
              <a:rPr dirty="0" sz="1150" spc="4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issues</a:t>
            </a:r>
            <a:r>
              <a:rPr dirty="0" sz="1150" spc="4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on-</a:t>
            </a:r>
            <a:r>
              <a:rPr dirty="0" sz="1150" spc="-20">
                <a:latin typeface="Times New Roman"/>
                <a:cs typeface="Times New Roman"/>
              </a:rPr>
              <a:t>site.</a:t>
            </a:r>
            <a:endParaRPr sz="1150">
              <a:latin typeface="Times New Roman"/>
              <a:cs typeface="Times New Roman"/>
            </a:endParaRPr>
          </a:p>
          <a:p>
            <a:pPr algn="ctr" marL="13335" marR="5715">
              <a:lnSpc>
                <a:spcPct val="91800"/>
              </a:lnSpc>
              <a:spcBef>
                <a:spcPts val="15"/>
              </a:spcBef>
            </a:pPr>
            <a:r>
              <a:rPr dirty="0" sz="1150" spc="10">
                <a:latin typeface="Times New Roman"/>
                <a:cs typeface="Times New Roman"/>
              </a:rPr>
              <a:t>Construction</a:t>
            </a:r>
            <a:r>
              <a:rPr dirty="0" sz="1150" spc="33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companies</a:t>
            </a:r>
            <a:r>
              <a:rPr dirty="0" sz="1150" spc="33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suffer </a:t>
            </a:r>
            <a:r>
              <a:rPr dirty="0" sz="1150">
                <a:latin typeface="Times New Roman"/>
                <a:cs typeface="Times New Roman"/>
              </a:rPr>
              <a:t>delays,</a:t>
            </a:r>
            <a:r>
              <a:rPr dirty="0" sz="1150" spc="3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budget</a:t>
            </a:r>
            <a:r>
              <a:rPr dirty="0" sz="1150" spc="3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overruns,</a:t>
            </a:r>
            <a:r>
              <a:rPr dirty="0" sz="1150" spc="32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>
                <a:latin typeface="Times New Roman"/>
                <a:cs typeface="Times New Roman"/>
              </a:rPr>
              <a:t>reduced</a:t>
            </a:r>
            <a:r>
              <a:rPr dirty="0" sz="1150" spc="33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efficiency,</a:t>
            </a:r>
            <a:r>
              <a:rPr dirty="0" sz="1150" spc="33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while</a:t>
            </a:r>
            <a:r>
              <a:rPr dirty="0" sz="1150" spc="5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clients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are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affected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by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lack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of </a:t>
            </a:r>
            <a:r>
              <a:rPr dirty="0" sz="1150" spc="-10">
                <a:latin typeface="Times New Roman"/>
                <a:cs typeface="Times New Roman"/>
              </a:rPr>
              <a:t>transparency</a:t>
            </a:r>
            <a:endParaRPr sz="1150">
              <a:latin typeface="Times New Roman"/>
              <a:cs typeface="Times New Roman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3120840" y="1378367"/>
            <a:ext cx="2214880" cy="4234180"/>
            <a:chOff x="3120840" y="1378367"/>
            <a:chExt cx="2214880" cy="4234180"/>
          </a:xfrm>
        </p:grpSpPr>
        <p:sp>
          <p:nvSpPr>
            <p:cNvPr id="14" name="object 14" descr=""/>
            <p:cNvSpPr/>
            <p:nvPr/>
          </p:nvSpPr>
          <p:spPr>
            <a:xfrm>
              <a:off x="3120840" y="1785487"/>
              <a:ext cx="2214880" cy="3827145"/>
            </a:xfrm>
            <a:custGeom>
              <a:avLst/>
              <a:gdLst/>
              <a:ahLst/>
              <a:cxnLst/>
              <a:rect l="l" t="t" r="r" b="b"/>
              <a:pathLst>
                <a:path w="2214879" h="3827145">
                  <a:moveTo>
                    <a:pt x="2214732" y="3826927"/>
                  </a:moveTo>
                  <a:lnTo>
                    <a:pt x="0" y="3826927"/>
                  </a:lnTo>
                  <a:lnTo>
                    <a:pt x="0" y="0"/>
                  </a:lnTo>
                  <a:lnTo>
                    <a:pt x="2214732" y="0"/>
                  </a:lnTo>
                  <a:lnTo>
                    <a:pt x="2214732" y="382692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3821087" y="1378368"/>
              <a:ext cx="814705" cy="814705"/>
            </a:xfrm>
            <a:custGeom>
              <a:avLst/>
              <a:gdLst/>
              <a:ahLst/>
              <a:cxnLst/>
              <a:rect l="l" t="t" r="r" b="b"/>
              <a:pathLst>
                <a:path w="814704" h="814705">
                  <a:moveTo>
                    <a:pt x="814235" y="407123"/>
                  </a:moveTo>
                  <a:lnTo>
                    <a:pt x="812279" y="367220"/>
                  </a:lnTo>
                  <a:lnTo>
                    <a:pt x="806411" y="327698"/>
                  </a:lnTo>
                  <a:lnTo>
                    <a:pt x="796709" y="288950"/>
                  </a:lnTo>
                  <a:lnTo>
                    <a:pt x="783247" y="251333"/>
                  </a:lnTo>
                  <a:lnTo>
                    <a:pt x="766165" y="215214"/>
                  </a:lnTo>
                  <a:lnTo>
                    <a:pt x="745617" y="180936"/>
                  </a:lnTo>
                  <a:lnTo>
                    <a:pt x="721817" y="148856"/>
                  </a:lnTo>
                  <a:lnTo>
                    <a:pt x="694994" y="119253"/>
                  </a:lnTo>
                  <a:lnTo>
                    <a:pt x="665391" y="92417"/>
                  </a:lnTo>
                  <a:lnTo>
                    <a:pt x="633298" y="68618"/>
                  </a:lnTo>
                  <a:lnTo>
                    <a:pt x="599033" y="48082"/>
                  </a:lnTo>
                  <a:lnTo>
                    <a:pt x="562914" y="31000"/>
                  </a:lnTo>
                  <a:lnTo>
                    <a:pt x="525297" y="17538"/>
                  </a:lnTo>
                  <a:lnTo>
                    <a:pt x="486537" y="7823"/>
                  </a:lnTo>
                  <a:lnTo>
                    <a:pt x="447014" y="1968"/>
                  </a:lnTo>
                  <a:lnTo>
                    <a:pt x="407111" y="0"/>
                  </a:lnTo>
                  <a:lnTo>
                    <a:pt x="397116" y="127"/>
                  </a:lnTo>
                  <a:lnTo>
                    <a:pt x="357276" y="3060"/>
                  </a:lnTo>
                  <a:lnTo>
                    <a:pt x="317906" y="9893"/>
                  </a:lnTo>
                  <a:lnTo>
                    <a:pt x="279400" y="20548"/>
                  </a:lnTo>
                  <a:lnTo>
                    <a:pt x="242125" y="34937"/>
                  </a:lnTo>
                  <a:lnTo>
                    <a:pt x="206438" y="52895"/>
                  </a:lnTo>
                  <a:lnTo>
                    <a:pt x="172681" y="74269"/>
                  </a:lnTo>
                  <a:lnTo>
                    <a:pt x="141185" y="98856"/>
                  </a:lnTo>
                  <a:lnTo>
                    <a:pt x="112255" y="126403"/>
                  </a:lnTo>
                  <a:lnTo>
                    <a:pt x="86156" y="156654"/>
                  </a:lnTo>
                  <a:lnTo>
                    <a:pt x="63157" y="189318"/>
                  </a:lnTo>
                  <a:lnTo>
                    <a:pt x="43459" y="224078"/>
                  </a:lnTo>
                  <a:lnTo>
                    <a:pt x="27266" y="260604"/>
                  </a:lnTo>
                  <a:lnTo>
                    <a:pt x="14744" y="298538"/>
                  </a:lnTo>
                  <a:lnTo>
                    <a:pt x="5981" y="337527"/>
                  </a:lnTo>
                  <a:lnTo>
                    <a:pt x="1092" y="377177"/>
                  </a:lnTo>
                  <a:lnTo>
                    <a:pt x="0" y="407123"/>
                  </a:lnTo>
                  <a:lnTo>
                    <a:pt x="114" y="417118"/>
                  </a:lnTo>
                  <a:lnTo>
                    <a:pt x="3060" y="456958"/>
                  </a:lnTo>
                  <a:lnTo>
                    <a:pt x="9880" y="496328"/>
                  </a:lnTo>
                  <a:lnTo>
                    <a:pt x="20548" y="534835"/>
                  </a:lnTo>
                  <a:lnTo>
                    <a:pt x="34925" y="572109"/>
                  </a:lnTo>
                  <a:lnTo>
                    <a:pt x="52882" y="607796"/>
                  </a:lnTo>
                  <a:lnTo>
                    <a:pt x="74256" y="641553"/>
                  </a:lnTo>
                  <a:lnTo>
                    <a:pt x="98844" y="673049"/>
                  </a:lnTo>
                  <a:lnTo>
                    <a:pt x="126390" y="701979"/>
                  </a:lnTo>
                  <a:lnTo>
                    <a:pt x="156641" y="728078"/>
                  </a:lnTo>
                  <a:lnTo>
                    <a:pt x="189306" y="751078"/>
                  </a:lnTo>
                  <a:lnTo>
                    <a:pt x="224066" y="770775"/>
                  </a:lnTo>
                  <a:lnTo>
                    <a:pt x="260591" y="786968"/>
                  </a:lnTo>
                  <a:lnTo>
                    <a:pt x="298526" y="799503"/>
                  </a:lnTo>
                  <a:lnTo>
                    <a:pt x="337515" y="808253"/>
                  </a:lnTo>
                  <a:lnTo>
                    <a:pt x="377164" y="813142"/>
                  </a:lnTo>
                  <a:lnTo>
                    <a:pt x="407111" y="814247"/>
                  </a:lnTo>
                  <a:lnTo>
                    <a:pt x="417106" y="814120"/>
                  </a:lnTo>
                  <a:lnTo>
                    <a:pt x="456958" y="811187"/>
                  </a:lnTo>
                  <a:lnTo>
                    <a:pt x="496316" y="804354"/>
                  </a:lnTo>
                  <a:lnTo>
                    <a:pt x="534822" y="793699"/>
                  </a:lnTo>
                  <a:lnTo>
                    <a:pt x="572096" y="779322"/>
                  </a:lnTo>
                  <a:lnTo>
                    <a:pt x="607783" y="761352"/>
                  </a:lnTo>
                  <a:lnTo>
                    <a:pt x="641540" y="739978"/>
                  </a:lnTo>
                  <a:lnTo>
                    <a:pt x="673036" y="715403"/>
                  </a:lnTo>
                  <a:lnTo>
                    <a:pt x="701967" y="687844"/>
                  </a:lnTo>
                  <a:lnTo>
                    <a:pt x="728065" y="657593"/>
                  </a:lnTo>
                  <a:lnTo>
                    <a:pt x="751078" y="624928"/>
                  </a:lnTo>
                  <a:lnTo>
                    <a:pt x="770763" y="590169"/>
                  </a:lnTo>
                  <a:lnTo>
                    <a:pt x="786955" y="553643"/>
                  </a:lnTo>
                  <a:lnTo>
                    <a:pt x="799490" y="515708"/>
                  </a:lnTo>
                  <a:lnTo>
                    <a:pt x="808240" y="476719"/>
                  </a:lnTo>
                  <a:lnTo>
                    <a:pt x="813130" y="437070"/>
                  </a:lnTo>
                  <a:lnTo>
                    <a:pt x="814235" y="407123"/>
                  </a:lnTo>
                  <a:close/>
                </a:path>
              </a:pathLst>
            </a:custGeom>
            <a:solidFill>
              <a:srgbClr val="BE202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4044531" y="1630019"/>
              <a:ext cx="407670" cy="337820"/>
            </a:xfrm>
            <a:custGeom>
              <a:avLst/>
              <a:gdLst/>
              <a:ahLst/>
              <a:cxnLst/>
              <a:rect l="l" t="t" r="r" b="b"/>
              <a:pathLst>
                <a:path w="407670" h="337819">
                  <a:moveTo>
                    <a:pt x="83159" y="24180"/>
                  </a:moveTo>
                  <a:lnTo>
                    <a:pt x="81267" y="14770"/>
                  </a:lnTo>
                  <a:lnTo>
                    <a:pt x="76085" y="7086"/>
                  </a:lnTo>
                  <a:lnTo>
                    <a:pt x="68402" y="1905"/>
                  </a:lnTo>
                  <a:lnTo>
                    <a:pt x="58991" y="0"/>
                  </a:lnTo>
                  <a:lnTo>
                    <a:pt x="49580" y="1905"/>
                  </a:lnTo>
                  <a:lnTo>
                    <a:pt x="41897" y="7086"/>
                  </a:lnTo>
                  <a:lnTo>
                    <a:pt x="36715" y="14770"/>
                  </a:lnTo>
                  <a:lnTo>
                    <a:pt x="34823" y="24180"/>
                  </a:lnTo>
                  <a:lnTo>
                    <a:pt x="36715" y="33591"/>
                  </a:lnTo>
                  <a:lnTo>
                    <a:pt x="41897" y="41275"/>
                  </a:lnTo>
                  <a:lnTo>
                    <a:pt x="49580" y="46456"/>
                  </a:lnTo>
                  <a:lnTo>
                    <a:pt x="58991" y="48348"/>
                  </a:lnTo>
                  <a:lnTo>
                    <a:pt x="68402" y="46456"/>
                  </a:lnTo>
                  <a:lnTo>
                    <a:pt x="76085" y="41275"/>
                  </a:lnTo>
                  <a:lnTo>
                    <a:pt x="81267" y="33591"/>
                  </a:lnTo>
                  <a:lnTo>
                    <a:pt x="83159" y="24180"/>
                  </a:lnTo>
                  <a:close/>
                </a:path>
                <a:path w="407670" h="337819">
                  <a:moveTo>
                    <a:pt x="179666" y="24180"/>
                  </a:moveTo>
                  <a:lnTo>
                    <a:pt x="177761" y="14770"/>
                  </a:lnTo>
                  <a:lnTo>
                    <a:pt x="172580" y="7086"/>
                  </a:lnTo>
                  <a:lnTo>
                    <a:pt x="164896" y="1905"/>
                  </a:lnTo>
                  <a:lnTo>
                    <a:pt x="155486" y="0"/>
                  </a:lnTo>
                  <a:lnTo>
                    <a:pt x="146075" y="1905"/>
                  </a:lnTo>
                  <a:lnTo>
                    <a:pt x="138391" y="7086"/>
                  </a:lnTo>
                  <a:lnTo>
                    <a:pt x="133210" y="14770"/>
                  </a:lnTo>
                  <a:lnTo>
                    <a:pt x="131318" y="24180"/>
                  </a:lnTo>
                  <a:lnTo>
                    <a:pt x="133210" y="33591"/>
                  </a:lnTo>
                  <a:lnTo>
                    <a:pt x="138391" y="41275"/>
                  </a:lnTo>
                  <a:lnTo>
                    <a:pt x="146075" y="46456"/>
                  </a:lnTo>
                  <a:lnTo>
                    <a:pt x="155486" y="48348"/>
                  </a:lnTo>
                  <a:lnTo>
                    <a:pt x="164896" y="46456"/>
                  </a:lnTo>
                  <a:lnTo>
                    <a:pt x="172580" y="41275"/>
                  </a:lnTo>
                  <a:lnTo>
                    <a:pt x="177761" y="33591"/>
                  </a:lnTo>
                  <a:lnTo>
                    <a:pt x="179666" y="24180"/>
                  </a:lnTo>
                  <a:close/>
                </a:path>
                <a:path w="407670" h="337819">
                  <a:moveTo>
                    <a:pt x="276491" y="24180"/>
                  </a:moveTo>
                  <a:lnTo>
                    <a:pt x="274599" y="14770"/>
                  </a:lnTo>
                  <a:lnTo>
                    <a:pt x="269417" y="7086"/>
                  </a:lnTo>
                  <a:lnTo>
                    <a:pt x="261734" y="1905"/>
                  </a:lnTo>
                  <a:lnTo>
                    <a:pt x="252323" y="0"/>
                  </a:lnTo>
                  <a:lnTo>
                    <a:pt x="242912" y="1905"/>
                  </a:lnTo>
                  <a:lnTo>
                    <a:pt x="235229" y="7086"/>
                  </a:lnTo>
                  <a:lnTo>
                    <a:pt x="230047" y="14770"/>
                  </a:lnTo>
                  <a:lnTo>
                    <a:pt x="228155" y="24180"/>
                  </a:lnTo>
                  <a:lnTo>
                    <a:pt x="230047" y="33591"/>
                  </a:lnTo>
                  <a:lnTo>
                    <a:pt x="235229" y="41275"/>
                  </a:lnTo>
                  <a:lnTo>
                    <a:pt x="242912" y="46456"/>
                  </a:lnTo>
                  <a:lnTo>
                    <a:pt x="252323" y="48348"/>
                  </a:lnTo>
                  <a:lnTo>
                    <a:pt x="261734" y="46456"/>
                  </a:lnTo>
                  <a:lnTo>
                    <a:pt x="269417" y="41275"/>
                  </a:lnTo>
                  <a:lnTo>
                    <a:pt x="274599" y="33591"/>
                  </a:lnTo>
                  <a:lnTo>
                    <a:pt x="276491" y="24180"/>
                  </a:lnTo>
                  <a:close/>
                </a:path>
                <a:path w="407670" h="337819">
                  <a:moveTo>
                    <a:pt x="307771" y="132575"/>
                  </a:moveTo>
                  <a:lnTo>
                    <a:pt x="296748" y="83019"/>
                  </a:lnTo>
                  <a:lnTo>
                    <a:pt x="296684" y="82727"/>
                  </a:lnTo>
                  <a:lnTo>
                    <a:pt x="296570" y="82194"/>
                  </a:lnTo>
                  <a:lnTo>
                    <a:pt x="294335" y="72136"/>
                  </a:lnTo>
                  <a:lnTo>
                    <a:pt x="252222" y="53187"/>
                  </a:lnTo>
                  <a:lnTo>
                    <a:pt x="242379" y="54000"/>
                  </a:lnTo>
                  <a:lnTo>
                    <a:pt x="204025" y="100469"/>
                  </a:lnTo>
                  <a:lnTo>
                    <a:pt x="200126" y="83019"/>
                  </a:lnTo>
                  <a:lnTo>
                    <a:pt x="200063" y="82727"/>
                  </a:lnTo>
                  <a:lnTo>
                    <a:pt x="199936" y="82194"/>
                  </a:lnTo>
                  <a:lnTo>
                    <a:pt x="197688" y="72136"/>
                  </a:lnTo>
                  <a:lnTo>
                    <a:pt x="159893" y="53530"/>
                  </a:lnTo>
                  <a:lnTo>
                    <a:pt x="144729" y="54356"/>
                  </a:lnTo>
                  <a:lnTo>
                    <a:pt x="130530" y="58699"/>
                  </a:lnTo>
                  <a:lnTo>
                    <a:pt x="130378" y="58699"/>
                  </a:lnTo>
                  <a:lnTo>
                    <a:pt x="117005" y="66725"/>
                  </a:lnTo>
                  <a:lnTo>
                    <a:pt x="115366" y="68072"/>
                  </a:lnTo>
                  <a:lnTo>
                    <a:pt x="114185" y="69989"/>
                  </a:lnTo>
                  <a:lnTo>
                    <a:pt x="113715" y="72136"/>
                  </a:lnTo>
                  <a:lnTo>
                    <a:pt x="107340" y="99555"/>
                  </a:lnTo>
                  <a:lnTo>
                    <a:pt x="103479" y="82727"/>
                  </a:lnTo>
                  <a:lnTo>
                    <a:pt x="103365" y="82194"/>
                  </a:lnTo>
                  <a:lnTo>
                    <a:pt x="100558" y="69989"/>
                  </a:lnTo>
                  <a:lnTo>
                    <a:pt x="58839" y="53187"/>
                  </a:lnTo>
                  <a:lnTo>
                    <a:pt x="48996" y="54000"/>
                  </a:lnTo>
                  <a:lnTo>
                    <a:pt x="1358" y="142328"/>
                  </a:lnTo>
                  <a:lnTo>
                    <a:pt x="0" y="147688"/>
                  </a:lnTo>
                  <a:lnTo>
                    <a:pt x="419" y="148475"/>
                  </a:lnTo>
                  <a:lnTo>
                    <a:pt x="3251" y="153238"/>
                  </a:lnTo>
                  <a:lnTo>
                    <a:pt x="8661" y="154622"/>
                  </a:lnTo>
                  <a:lnTo>
                    <a:pt x="15519" y="154622"/>
                  </a:lnTo>
                  <a:lnTo>
                    <a:pt x="17272" y="153238"/>
                  </a:lnTo>
                  <a:lnTo>
                    <a:pt x="19342" y="151536"/>
                  </a:lnTo>
                  <a:lnTo>
                    <a:pt x="20320" y="147116"/>
                  </a:lnTo>
                  <a:lnTo>
                    <a:pt x="34823" y="82194"/>
                  </a:lnTo>
                  <a:lnTo>
                    <a:pt x="34823" y="116522"/>
                  </a:lnTo>
                  <a:lnTo>
                    <a:pt x="20320" y="188544"/>
                  </a:lnTo>
                  <a:lnTo>
                    <a:pt x="34823" y="188544"/>
                  </a:lnTo>
                  <a:lnTo>
                    <a:pt x="34823" y="260540"/>
                  </a:lnTo>
                  <a:lnTo>
                    <a:pt x="54152" y="241198"/>
                  </a:lnTo>
                  <a:lnTo>
                    <a:pt x="54152" y="188544"/>
                  </a:lnTo>
                  <a:lnTo>
                    <a:pt x="63817" y="188544"/>
                  </a:lnTo>
                  <a:lnTo>
                    <a:pt x="63817" y="231533"/>
                  </a:lnTo>
                  <a:lnTo>
                    <a:pt x="83159" y="212102"/>
                  </a:lnTo>
                  <a:lnTo>
                    <a:pt x="83159" y="188544"/>
                  </a:lnTo>
                  <a:lnTo>
                    <a:pt x="97675" y="188544"/>
                  </a:lnTo>
                  <a:lnTo>
                    <a:pt x="83159" y="116522"/>
                  </a:lnTo>
                  <a:lnTo>
                    <a:pt x="83159" y="82727"/>
                  </a:lnTo>
                  <a:lnTo>
                    <a:pt x="83223" y="83019"/>
                  </a:lnTo>
                  <a:lnTo>
                    <a:pt x="97675" y="145872"/>
                  </a:lnTo>
                  <a:lnTo>
                    <a:pt x="97777" y="147116"/>
                  </a:lnTo>
                  <a:lnTo>
                    <a:pt x="97891" y="148475"/>
                  </a:lnTo>
                  <a:lnTo>
                    <a:pt x="97942" y="149098"/>
                  </a:lnTo>
                  <a:lnTo>
                    <a:pt x="98094" y="150876"/>
                  </a:lnTo>
                  <a:lnTo>
                    <a:pt x="102184" y="154622"/>
                  </a:lnTo>
                  <a:lnTo>
                    <a:pt x="111937" y="154622"/>
                  </a:lnTo>
                  <a:lnTo>
                    <a:pt x="115747" y="151536"/>
                  </a:lnTo>
                  <a:lnTo>
                    <a:pt x="116713" y="147116"/>
                  </a:lnTo>
                  <a:lnTo>
                    <a:pt x="117005" y="145046"/>
                  </a:lnTo>
                  <a:lnTo>
                    <a:pt x="127355" y="99555"/>
                  </a:lnTo>
                  <a:lnTo>
                    <a:pt x="131114" y="83019"/>
                  </a:lnTo>
                  <a:lnTo>
                    <a:pt x="131114" y="164084"/>
                  </a:lnTo>
                  <a:lnTo>
                    <a:pt x="140550" y="154622"/>
                  </a:lnTo>
                  <a:lnTo>
                    <a:pt x="141973" y="153238"/>
                  </a:lnTo>
                  <a:lnTo>
                    <a:pt x="148247" y="149098"/>
                  </a:lnTo>
                  <a:lnTo>
                    <a:pt x="155473" y="147688"/>
                  </a:lnTo>
                  <a:lnTo>
                    <a:pt x="162750" y="149098"/>
                  </a:lnTo>
                  <a:lnTo>
                    <a:pt x="168998" y="153238"/>
                  </a:lnTo>
                  <a:lnTo>
                    <a:pt x="170472" y="154622"/>
                  </a:lnTo>
                  <a:lnTo>
                    <a:pt x="179857" y="163652"/>
                  </a:lnTo>
                  <a:lnTo>
                    <a:pt x="179857" y="147688"/>
                  </a:lnTo>
                  <a:lnTo>
                    <a:pt x="179857" y="83083"/>
                  </a:lnTo>
                  <a:lnTo>
                    <a:pt x="195338" y="151536"/>
                  </a:lnTo>
                  <a:lnTo>
                    <a:pt x="195199" y="151536"/>
                  </a:lnTo>
                  <a:lnTo>
                    <a:pt x="199161" y="154622"/>
                  </a:lnTo>
                  <a:lnTo>
                    <a:pt x="208661" y="154622"/>
                  </a:lnTo>
                  <a:lnTo>
                    <a:pt x="212483" y="151536"/>
                  </a:lnTo>
                  <a:lnTo>
                    <a:pt x="213448" y="147116"/>
                  </a:lnTo>
                  <a:lnTo>
                    <a:pt x="224015" y="100469"/>
                  </a:lnTo>
                  <a:lnTo>
                    <a:pt x="227952" y="83019"/>
                  </a:lnTo>
                  <a:lnTo>
                    <a:pt x="227952" y="212102"/>
                  </a:lnTo>
                  <a:lnTo>
                    <a:pt x="247294" y="192760"/>
                  </a:lnTo>
                  <a:lnTo>
                    <a:pt x="247294" y="159550"/>
                  </a:lnTo>
                  <a:lnTo>
                    <a:pt x="256971" y="159550"/>
                  </a:lnTo>
                  <a:lnTo>
                    <a:pt x="256971" y="183286"/>
                  </a:lnTo>
                  <a:lnTo>
                    <a:pt x="276301" y="163944"/>
                  </a:lnTo>
                  <a:lnTo>
                    <a:pt x="276301" y="159550"/>
                  </a:lnTo>
                  <a:lnTo>
                    <a:pt x="276301" y="83019"/>
                  </a:lnTo>
                  <a:lnTo>
                    <a:pt x="291515" y="148475"/>
                  </a:lnTo>
                  <a:lnTo>
                    <a:pt x="291871" y="148475"/>
                  </a:lnTo>
                  <a:lnTo>
                    <a:pt x="307771" y="132575"/>
                  </a:lnTo>
                  <a:close/>
                </a:path>
                <a:path w="407670" h="337819">
                  <a:moveTo>
                    <a:pt x="407085" y="80987"/>
                  </a:moveTo>
                  <a:lnTo>
                    <a:pt x="329730" y="80987"/>
                  </a:lnTo>
                  <a:lnTo>
                    <a:pt x="358254" y="109512"/>
                  </a:lnTo>
                  <a:lnTo>
                    <a:pt x="228206" y="239560"/>
                  </a:lnTo>
                  <a:lnTo>
                    <a:pt x="155676" y="167030"/>
                  </a:lnTo>
                  <a:lnTo>
                    <a:pt x="5321" y="317398"/>
                  </a:lnTo>
                  <a:lnTo>
                    <a:pt x="25628" y="337705"/>
                  </a:lnTo>
                  <a:lnTo>
                    <a:pt x="155676" y="207645"/>
                  </a:lnTo>
                  <a:lnTo>
                    <a:pt x="228206" y="280162"/>
                  </a:lnTo>
                  <a:lnTo>
                    <a:pt x="329730" y="178638"/>
                  </a:lnTo>
                  <a:lnTo>
                    <a:pt x="378548" y="129806"/>
                  </a:lnTo>
                  <a:lnTo>
                    <a:pt x="407085" y="158343"/>
                  </a:lnTo>
                  <a:lnTo>
                    <a:pt x="407085" y="8098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 descr=""/>
          <p:cNvSpPr txBox="1"/>
          <p:nvPr/>
        </p:nvSpPr>
        <p:spPr>
          <a:xfrm>
            <a:off x="3253686" y="2253189"/>
            <a:ext cx="1943735" cy="2505710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algn="ctr" marL="396875" marR="389255" indent="-635">
              <a:lnSpc>
                <a:spcPts val="1730"/>
              </a:lnSpc>
              <a:spcBef>
                <a:spcPts val="254"/>
              </a:spcBef>
            </a:pPr>
            <a:r>
              <a:rPr dirty="0" sz="1500" b="1">
                <a:solidFill>
                  <a:srgbClr val="F16629"/>
                </a:solidFill>
                <a:latin typeface="Times New Roman"/>
                <a:cs typeface="Times New Roman"/>
              </a:rPr>
              <a:t>Impact</a:t>
            </a:r>
            <a:r>
              <a:rPr dirty="0" sz="1500" spc="38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500" spc="-25" b="1">
                <a:solidFill>
                  <a:srgbClr val="F16629"/>
                </a:solidFill>
                <a:latin typeface="Times New Roman"/>
                <a:cs typeface="Times New Roman"/>
              </a:rPr>
              <a:t>on </a:t>
            </a:r>
            <a:r>
              <a:rPr dirty="0" sz="1500" spc="40" b="1">
                <a:solidFill>
                  <a:srgbClr val="F16629"/>
                </a:solidFill>
                <a:latin typeface="Times New Roman"/>
                <a:cs typeface="Times New Roman"/>
              </a:rPr>
              <a:t>Stakeholders</a:t>
            </a:r>
            <a:endParaRPr sz="1500">
              <a:latin typeface="Times New Roman"/>
              <a:cs typeface="Times New Roman"/>
            </a:endParaRPr>
          </a:p>
          <a:p>
            <a:pPr algn="ctr" marL="12700" marR="5080" indent="-635">
              <a:lnSpc>
                <a:spcPct val="92100"/>
              </a:lnSpc>
              <a:spcBef>
                <a:spcPts val="665"/>
              </a:spcBef>
            </a:pPr>
            <a:r>
              <a:rPr dirty="0" sz="1150">
                <a:latin typeface="Times New Roman"/>
                <a:cs typeface="Times New Roman"/>
              </a:rPr>
              <a:t>Project</a:t>
            </a:r>
            <a:r>
              <a:rPr dirty="0" sz="1150" spc="27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managers</a:t>
            </a:r>
            <a:r>
              <a:rPr dirty="0" sz="1150" spc="27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face</a:t>
            </a:r>
            <a:r>
              <a:rPr dirty="0" sz="1150" spc="28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stress </a:t>
            </a:r>
            <a:r>
              <a:rPr dirty="0" sz="1150">
                <a:latin typeface="Times New Roman"/>
                <a:cs typeface="Times New Roman"/>
              </a:rPr>
              <a:t>from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delays</a:t>
            </a:r>
            <a:r>
              <a:rPr dirty="0" sz="1150" spc="21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poor</a:t>
            </a:r>
            <a:r>
              <a:rPr dirty="0" sz="1150" spc="21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data, </a:t>
            </a:r>
            <a:r>
              <a:rPr dirty="0" sz="1150">
                <a:latin typeface="Times New Roman"/>
                <a:cs typeface="Times New Roman"/>
              </a:rPr>
              <a:t>supervisors</a:t>
            </a:r>
            <a:r>
              <a:rPr dirty="0" sz="1150" spc="4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struggle</a:t>
            </a:r>
            <a:r>
              <a:rPr dirty="0" sz="1150" spc="40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with </a:t>
            </a:r>
            <a:r>
              <a:rPr dirty="0" sz="1150">
                <a:latin typeface="Times New Roman"/>
                <a:cs typeface="Times New Roman"/>
              </a:rPr>
              <a:t>scheduling,</a:t>
            </a:r>
            <a:r>
              <a:rPr dirty="0" sz="1150" spc="3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workers</a:t>
            </a:r>
            <a:r>
              <a:rPr dirty="0" sz="1150" spc="3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deal</a:t>
            </a:r>
            <a:r>
              <a:rPr dirty="0" sz="1150" spc="325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with </a:t>
            </a:r>
            <a:r>
              <a:rPr dirty="0" sz="1150">
                <a:latin typeface="Times New Roman"/>
                <a:cs typeface="Times New Roman"/>
              </a:rPr>
              <a:t>confusion,</a:t>
            </a:r>
            <a:r>
              <a:rPr dirty="0" sz="1150" spc="4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companies</a:t>
            </a:r>
            <a:r>
              <a:rPr dirty="0" sz="1150" spc="40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risk </a:t>
            </a:r>
            <a:r>
              <a:rPr dirty="0" sz="1150">
                <a:latin typeface="Times New Roman"/>
                <a:cs typeface="Times New Roman"/>
              </a:rPr>
              <a:t>budget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overruns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6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delays,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clients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experience </a:t>
            </a:r>
            <a:r>
              <a:rPr dirty="0" sz="1150">
                <a:latin typeface="Times New Roman"/>
                <a:cs typeface="Times New Roman"/>
              </a:rPr>
              <a:t>frustration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due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lack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of </a:t>
            </a:r>
            <a:r>
              <a:rPr dirty="0" sz="1150" spc="10">
                <a:latin typeface="Times New Roman"/>
                <a:cs typeface="Times New Roman"/>
              </a:rPr>
              <a:t>transparency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and</a:t>
            </a:r>
            <a:r>
              <a:rPr dirty="0" sz="1150" spc="21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late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project </a:t>
            </a:r>
            <a:r>
              <a:rPr dirty="0" sz="1150">
                <a:latin typeface="Times New Roman"/>
                <a:cs typeface="Times New Roman"/>
              </a:rPr>
              <a:t>completion,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all</a:t>
            </a:r>
            <a:r>
              <a:rPr dirty="0" sz="1150" spc="3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lowering</a:t>
            </a:r>
            <a:r>
              <a:rPr dirty="0" sz="1150" spc="32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trust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efficiency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construction projects.</a:t>
            </a:r>
            <a:endParaRPr sz="1150">
              <a:latin typeface="Times New Roman"/>
              <a:cs typeface="Times New Roman"/>
            </a:endParaRPr>
          </a:p>
        </p:txBody>
      </p:sp>
      <p:grpSp>
        <p:nvGrpSpPr>
          <p:cNvPr id="18" name="object 18" descr=""/>
          <p:cNvGrpSpPr/>
          <p:nvPr/>
        </p:nvGrpSpPr>
        <p:grpSpPr>
          <a:xfrm>
            <a:off x="5384427" y="1378367"/>
            <a:ext cx="2214880" cy="4234180"/>
            <a:chOff x="5384427" y="1378367"/>
            <a:chExt cx="2214880" cy="4234180"/>
          </a:xfrm>
        </p:grpSpPr>
        <p:sp>
          <p:nvSpPr>
            <p:cNvPr id="19" name="object 19" descr=""/>
            <p:cNvSpPr/>
            <p:nvPr/>
          </p:nvSpPr>
          <p:spPr>
            <a:xfrm>
              <a:off x="5384427" y="1785487"/>
              <a:ext cx="2214880" cy="3827145"/>
            </a:xfrm>
            <a:custGeom>
              <a:avLst/>
              <a:gdLst/>
              <a:ahLst/>
              <a:cxnLst/>
              <a:rect l="l" t="t" r="r" b="b"/>
              <a:pathLst>
                <a:path w="2214879" h="3827145">
                  <a:moveTo>
                    <a:pt x="2214732" y="3826927"/>
                  </a:moveTo>
                  <a:lnTo>
                    <a:pt x="0" y="3826927"/>
                  </a:lnTo>
                  <a:lnTo>
                    <a:pt x="0" y="0"/>
                  </a:lnTo>
                  <a:lnTo>
                    <a:pt x="2214732" y="0"/>
                  </a:lnTo>
                  <a:lnTo>
                    <a:pt x="2214732" y="382692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0" name="object 2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084674" y="1378367"/>
              <a:ext cx="814239" cy="814239"/>
            </a:xfrm>
            <a:prstGeom prst="rect">
              <a:avLst/>
            </a:prstGeom>
          </p:spPr>
        </p:pic>
      </p:grpSp>
      <p:sp>
        <p:nvSpPr>
          <p:cNvPr id="21" name="object 21" descr=""/>
          <p:cNvSpPr txBox="1"/>
          <p:nvPr/>
        </p:nvSpPr>
        <p:spPr>
          <a:xfrm>
            <a:off x="5455823" y="2253189"/>
            <a:ext cx="2066289" cy="2343150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algn="ctr" marL="725170" marR="717550">
              <a:lnSpc>
                <a:spcPts val="1730"/>
              </a:lnSpc>
              <a:spcBef>
                <a:spcPts val="254"/>
              </a:spcBef>
            </a:pPr>
            <a:r>
              <a:rPr dirty="0" sz="1500" spc="-20" b="1">
                <a:solidFill>
                  <a:srgbClr val="F16629"/>
                </a:solidFill>
                <a:latin typeface="Times New Roman"/>
                <a:cs typeface="Times New Roman"/>
              </a:rPr>
              <a:t>Root </a:t>
            </a:r>
            <a:r>
              <a:rPr dirty="0" sz="1500" spc="-10" b="1">
                <a:solidFill>
                  <a:srgbClr val="F16629"/>
                </a:solidFill>
                <a:latin typeface="Times New Roman"/>
                <a:cs typeface="Times New Roman"/>
              </a:rPr>
              <a:t>Causes</a:t>
            </a:r>
            <a:endParaRPr sz="1500">
              <a:latin typeface="Times New Roman"/>
              <a:cs typeface="Times New Roman"/>
            </a:endParaRPr>
          </a:p>
          <a:p>
            <a:pPr algn="ctr" marL="12700" marR="5080">
              <a:lnSpc>
                <a:spcPct val="92000"/>
              </a:lnSpc>
              <a:spcBef>
                <a:spcPts val="665"/>
              </a:spcBef>
            </a:pP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22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problem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exists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due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to </a:t>
            </a:r>
            <a:r>
              <a:rPr dirty="0" sz="1150">
                <a:latin typeface="Times New Roman"/>
                <a:cs typeface="Times New Roman"/>
              </a:rPr>
              <a:t>reliance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manual</a:t>
            </a:r>
            <a:r>
              <a:rPr dirty="0" sz="1150" spc="24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processes, </a:t>
            </a:r>
            <a:r>
              <a:rPr dirty="0" sz="1150">
                <a:latin typeface="Times New Roman"/>
                <a:cs typeface="Times New Roman"/>
              </a:rPr>
              <a:t>scattered</a:t>
            </a:r>
            <a:r>
              <a:rPr dirty="0" sz="1150" spc="36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communication</a:t>
            </a:r>
            <a:r>
              <a:rPr dirty="0" sz="1150" spc="500">
                <a:latin typeface="Times New Roman"/>
                <a:cs typeface="Times New Roman"/>
              </a:rPr>
              <a:t>  </a:t>
            </a:r>
            <a:r>
              <a:rPr dirty="0" sz="1150">
                <a:latin typeface="Times New Roman"/>
                <a:cs typeface="Times New Roman"/>
              </a:rPr>
              <a:t>through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calls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texts,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lack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of </a:t>
            </a:r>
            <a:r>
              <a:rPr dirty="0" sz="1150">
                <a:latin typeface="Times New Roman"/>
                <a:cs typeface="Times New Roman"/>
              </a:rPr>
              <a:t>centralized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data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management, </a:t>
            </a:r>
            <a:r>
              <a:rPr dirty="0" sz="1150" spc="10">
                <a:latin typeface="Times New Roman"/>
                <a:cs typeface="Times New Roman"/>
              </a:rPr>
              <a:t>inconsistent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progress</a:t>
            </a:r>
            <a:r>
              <a:rPr dirty="0" sz="1150" spc="31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tracking,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delays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reporting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material </a:t>
            </a:r>
            <a:r>
              <a:rPr dirty="0" sz="1150">
                <a:latin typeface="Times New Roman"/>
                <a:cs typeface="Times New Roman"/>
              </a:rPr>
              <a:t>use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expenses.</a:t>
            </a:r>
            <a:r>
              <a:rPr dirty="0" sz="1150" spc="204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These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issues </a:t>
            </a:r>
            <a:r>
              <a:rPr dirty="0" sz="1150">
                <a:latin typeface="Times New Roman"/>
                <a:cs typeface="Times New Roman"/>
              </a:rPr>
              <a:t>create</a:t>
            </a:r>
            <a:r>
              <a:rPr dirty="0" sz="1150" spc="33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inefficiency,</a:t>
            </a:r>
            <a:r>
              <a:rPr dirty="0" sz="1150" spc="33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errors,</a:t>
            </a:r>
            <a:r>
              <a:rPr dirty="0" sz="1150" spc="33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 spc="10">
                <a:latin typeface="Times New Roman"/>
                <a:cs typeface="Times New Roman"/>
              </a:rPr>
              <a:t>misalignment</a:t>
            </a:r>
            <a:r>
              <a:rPr dirty="0" sz="1150" spc="295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between</a:t>
            </a:r>
            <a:r>
              <a:rPr dirty="0" sz="1150" spc="30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teams</a:t>
            </a:r>
            <a:r>
              <a:rPr dirty="0" sz="1150" spc="5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and</a:t>
            </a:r>
            <a:r>
              <a:rPr dirty="0" sz="1150" spc="16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clients.</a:t>
            </a:r>
            <a:endParaRPr sz="1150">
              <a:latin typeface="Times New Roman"/>
              <a:cs typeface="Times New Roman"/>
            </a:endParaRPr>
          </a:p>
        </p:txBody>
      </p:sp>
      <p:grpSp>
        <p:nvGrpSpPr>
          <p:cNvPr id="22" name="object 22" descr=""/>
          <p:cNvGrpSpPr/>
          <p:nvPr/>
        </p:nvGrpSpPr>
        <p:grpSpPr>
          <a:xfrm>
            <a:off x="7648015" y="1378367"/>
            <a:ext cx="2214880" cy="4234180"/>
            <a:chOff x="7648015" y="1378367"/>
            <a:chExt cx="2214880" cy="4234180"/>
          </a:xfrm>
        </p:grpSpPr>
        <p:sp>
          <p:nvSpPr>
            <p:cNvPr id="23" name="object 23" descr=""/>
            <p:cNvSpPr/>
            <p:nvPr/>
          </p:nvSpPr>
          <p:spPr>
            <a:xfrm>
              <a:off x="7648015" y="1785487"/>
              <a:ext cx="2214880" cy="3827145"/>
            </a:xfrm>
            <a:custGeom>
              <a:avLst/>
              <a:gdLst/>
              <a:ahLst/>
              <a:cxnLst/>
              <a:rect l="l" t="t" r="r" b="b"/>
              <a:pathLst>
                <a:path w="2214879" h="3827145">
                  <a:moveTo>
                    <a:pt x="2214732" y="3826927"/>
                  </a:moveTo>
                  <a:lnTo>
                    <a:pt x="0" y="3826927"/>
                  </a:lnTo>
                  <a:lnTo>
                    <a:pt x="0" y="0"/>
                  </a:lnTo>
                  <a:lnTo>
                    <a:pt x="2214732" y="0"/>
                  </a:lnTo>
                  <a:lnTo>
                    <a:pt x="2214732" y="382692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4" name="object 24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348261" y="1378367"/>
              <a:ext cx="814239" cy="814239"/>
            </a:xfrm>
            <a:prstGeom prst="rect">
              <a:avLst/>
            </a:prstGeom>
          </p:spPr>
        </p:pic>
      </p:grpSp>
      <p:sp>
        <p:nvSpPr>
          <p:cNvPr id="25" name="object 25" descr=""/>
          <p:cNvSpPr txBox="1"/>
          <p:nvPr/>
        </p:nvSpPr>
        <p:spPr>
          <a:xfrm>
            <a:off x="7717248" y="2253189"/>
            <a:ext cx="2070735" cy="2505710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algn="ctr" marL="380365" marR="372745">
              <a:lnSpc>
                <a:spcPts val="1730"/>
              </a:lnSpc>
              <a:spcBef>
                <a:spcPts val="254"/>
              </a:spcBef>
            </a:pPr>
            <a:r>
              <a:rPr dirty="0" sz="1500" spc="-10" b="1">
                <a:solidFill>
                  <a:srgbClr val="F16629"/>
                </a:solidFill>
                <a:latin typeface="Times New Roman"/>
                <a:cs typeface="Times New Roman"/>
              </a:rPr>
              <a:t>Personal/Team </a:t>
            </a:r>
            <a:r>
              <a:rPr dirty="0" sz="1500" spc="40" b="1">
                <a:solidFill>
                  <a:srgbClr val="F16629"/>
                </a:solidFill>
                <a:latin typeface="Times New Roman"/>
                <a:cs typeface="Times New Roman"/>
              </a:rPr>
              <a:t>Connect</a:t>
            </a:r>
            <a:endParaRPr sz="1500">
              <a:latin typeface="Times New Roman"/>
              <a:cs typeface="Times New Roman"/>
            </a:endParaRPr>
          </a:p>
          <a:p>
            <a:pPr algn="ctr" marL="12700" marR="5080" indent="-635">
              <a:lnSpc>
                <a:spcPct val="92100"/>
              </a:lnSpc>
              <a:spcBef>
                <a:spcPts val="665"/>
              </a:spcBef>
            </a:pPr>
            <a:r>
              <a:rPr dirty="0" sz="1150">
                <a:latin typeface="Times New Roman"/>
                <a:cs typeface="Times New Roman"/>
              </a:rPr>
              <a:t>We</a:t>
            </a:r>
            <a:r>
              <a:rPr dirty="0" sz="1150" spc="1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want</a:t>
            </a:r>
            <a:r>
              <a:rPr dirty="0" sz="1150" spc="1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14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work</a:t>
            </a:r>
            <a:r>
              <a:rPr dirty="0" sz="1150" spc="1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</a:t>
            </a:r>
            <a:r>
              <a:rPr dirty="0" sz="1150" spc="140">
                <a:latin typeface="Times New Roman"/>
                <a:cs typeface="Times New Roman"/>
              </a:rPr>
              <a:t> </a:t>
            </a:r>
            <a:r>
              <a:rPr dirty="0" sz="1150" spc="-20">
                <a:latin typeface="Times New Roman"/>
                <a:cs typeface="Times New Roman"/>
              </a:rPr>
              <a:t>this</a:t>
            </a:r>
            <a:r>
              <a:rPr dirty="0" sz="1150" spc="5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problem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because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one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of</a:t>
            </a:r>
            <a:r>
              <a:rPr dirty="0" sz="1150" spc="22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our </a:t>
            </a:r>
            <a:r>
              <a:rPr dirty="0" sz="1150">
                <a:latin typeface="Times New Roman"/>
                <a:cs typeface="Times New Roman"/>
              </a:rPr>
              <a:t>members</a:t>
            </a:r>
            <a:r>
              <a:rPr dirty="0" sz="1150" spc="29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personally</a:t>
            </a:r>
            <a:r>
              <a:rPr dirty="0" sz="1150" spc="500">
                <a:latin typeface="Times New Roman"/>
                <a:cs typeface="Times New Roman"/>
              </a:rPr>
              <a:t>  </a:t>
            </a:r>
            <a:r>
              <a:rPr dirty="0" sz="1150">
                <a:latin typeface="Times New Roman"/>
                <a:cs typeface="Times New Roman"/>
              </a:rPr>
              <a:t>experienced</a:t>
            </a:r>
            <a:r>
              <a:rPr dirty="0" sz="1150" spc="34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these</a:t>
            </a:r>
            <a:r>
              <a:rPr dirty="0" sz="1150" spc="340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struggles</a:t>
            </a:r>
            <a:r>
              <a:rPr dirty="0" sz="1150" spc="5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while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working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as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an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assistant</a:t>
            </a:r>
            <a:r>
              <a:rPr dirty="0" sz="1150" spc="24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to </a:t>
            </a:r>
            <a:r>
              <a:rPr dirty="0" sz="1150">
                <a:latin typeface="Times New Roman"/>
                <a:cs typeface="Times New Roman"/>
              </a:rPr>
              <a:t>a</a:t>
            </a:r>
            <a:r>
              <a:rPr dirty="0" sz="1150" spc="17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Manager.</a:t>
            </a:r>
            <a:r>
              <a:rPr dirty="0" sz="1150" spc="15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We</a:t>
            </a:r>
            <a:r>
              <a:rPr dirty="0" sz="1150" spc="180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are </a:t>
            </a:r>
            <a:r>
              <a:rPr dirty="0" sz="1150">
                <a:latin typeface="Times New Roman"/>
                <a:cs typeface="Times New Roman"/>
              </a:rPr>
              <a:t>motivated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to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address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the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lack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of </a:t>
            </a:r>
            <a:r>
              <a:rPr dirty="0" sz="1150" spc="10">
                <a:latin typeface="Times New Roman"/>
                <a:cs typeface="Times New Roman"/>
              </a:rPr>
              <a:t>transparency</a:t>
            </a:r>
            <a:r>
              <a:rPr dirty="0" sz="1150" spc="250">
                <a:latin typeface="Times New Roman"/>
                <a:cs typeface="Times New Roman"/>
              </a:rPr>
              <a:t> </a:t>
            </a:r>
            <a:r>
              <a:rPr dirty="0" sz="1150" spc="10">
                <a:latin typeface="Times New Roman"/>
                <a:cs typeface="Times New Roman"/>
              </a:rPr>
              <a:t>and</a:t>
            </a:r>
            <a:r>
              <a:rPr dirty="0" sz="1150" spc="254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accountability </a:t>
            </a:r>
            <a:r>
              <a:rPr dirty="0" sz="1150">
                <a:latin typeface="Times New Roman"/>
                <a:cs typeface="Times New Roman"/>
              </a:rPr>
              <a:t>in</a:t>
            </a:r>
            <a:r>
              <a:rPr dirty="0" sz="1150" spc="229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handling,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as</a:t>
            </a:r>
            <a:r>
              <a:rPr dirty="0" sz="1150" spc="235">
                <a:latin typeface="Times New Roman"/>
                <a:cs typeface="Times New Roman"/>
              </a:rPr>
              <a:t> </a:t>
            </a:r>
            <a:r>
              <a:rPr dirty="0" sz="1150" spc="-10">
                <a:latin typeface="Times New Roman"/>
                <a:cs typeface="Times New Roman"/>
              </a:rPr>
              <a:t>issues</a:t>
            </a:r>
            <a:r>
              <a:rPr dirty="0" sz="1150" spc="50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like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poor</a:t>
            </a:r>
            <a:r>
              <a:rPr dirty="0" sz="1150" spc="2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monitoring</a:t>
            </a:r>
            <a:r>
              <a:rPr dirty="0" sz="1150" spc="27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and </a:t>
            </a:r>
            <a:r>
              <a:rPr dirty="0" sz="1150">
                <a:latin typeface="Times New Roman"/>
                <a:cs typeface="Times New Roman"/>
              </a:rPr>
              <a:t>unverified</a:t>
            </a:r>
            <a:r>
              <a:rPr dirty="0" sz="1150" spc="365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projects</a:t>
            </a:r>
            <a:r>
              <a:rPr dirty="0" sz="1150" spc="370">
                <a:latin typeface="Times New Roman"/>
                <a:cs typeface="Times New Roman"/>
              </a:rPr>
              <a:t> </a:t>
            </a:r>
            <a:r>
              <a:rPr dirty="0" sz="1150">
                <a:latin typeface="Times New Roman"/>
                <a:cs typeface="Times New Roman"/>
              </a:rPr>
              <a:t>continue</a:t>
            </a:r>
            <a:r>
              <a:rPr dirty="0" sz="1150" spc="365">
                <a:latin typeface="Times New Roman"/>
                <a:cs typeface="Times New Roman"/>
              </a:rPr>
              <a:t> </a:t>
            </a:r>
            <a:r>
              <a:rPr dirty="0" sz="1150" spc="-25">
                <a:latin typeface="Times New Roman"/>
                <a:cs typeface="Times New Roman"/>
              </a:rPr>
              <a:t>to </a:t>
            </a:r>
            <a:r>
              <a:rPr dirty="0" sz="1150" spc="-10">
                <a:latin typeface="Times New Roman"/>
                <a:cs typeface="Times New Roman"/>
              </a:rPr>
              <a:t>arise.</a:t>
            </a:r>
            <a:endParaRPr sz="11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612981" y="2567157"/>
            <a:ext cx="2849880" cy="2280285"/>
          </a:xfrm>
          <a:prstGeom prst="rect">
            <a:avLst/>
          </a:prstGeom>
          <a:solidFill>
            <a:srgbClr val="BF0000"/>
          </a:solidFill>
        </p:spPr>
        <p:txBody>
          <a:bodyPr wrap="square" lIns="0" tIns="155575" rIns="0" bIns="0" rtlCol="0" vert="horz">
            <a:spAutoFit/>
          </a:bodyPr>
          <a:lstStyle/>
          <a:p>
            <a:pPr marL="260350">
              <a:lnSpc>
                <a:spcPct val="100000"/>
              </a:lnSpc>
              <a:spcBef>
                <a:spcPts val="1225"/>
              </a:spcBef>
            </a:pPr>
            <a:r>
              <a:rPr dirty="0" sz="2300" spc="-10" b="1">
                <a:solidFill>
                  <a:srgbClr val="FFFFFF"/>
                </a:solidFill>
                <a:latin typeface="Times New Roman"/>
                <a:cs typeface="Times New Roman"/>
              </a:rPr>
              <a:t>Primary</a:t>
            </a:r>
            <a:endParaRPr sz="2300">
              <a:latin typeface="Times New Roman"/>
              <a:cs typeface="Times New Roman"/>
            </a:endParaRPr>
          </a:p>
          <a:p>
            <a:pPr marL="260350" marR="409575">
              <a:lnSpc>
                <a:spcPct val="93800"/>
              </a:lnSpc>
              <a:spcBef>
                <a:spcPts val="1739"/>
              </a:spcBef>
            </a:pPr>
            <a:r>
              <a:rPr dirty="0" sz="1500" spc="50">
                <a:solidFill>
                  <a:srgbClr val="FFFFFF"/>
                </a:solidFill>
                <a:latin typeface="Times New Roman"/>
                <a:cs typeface="Times New Roman"/>
              </a:rPr>
              <a:t>Architects,</a:t>
            </a:r>
            <a:r>
              <a:rPr dirty="0" sz="1500" spc="9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50">
                <a:solidFill>
                  <a:srgbClr val="FFFFFF"/>
                </a:solidFill>
                <a:latin typeface="Times New Roman"/>
                <a:cs typeface="Times New Roman"/>
              </a:rPr>
              <a:t>engineers,</a:t>
            </a:r>
            <a:r>
              <a:rPr dirty="0" sz="1500" spc="1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-25">
                <a:solidFill>
                  <a:srgbClr val="FFFFFF"/>
                </a:solidFill>
                <a:latin typeface="Times New Roman"/>
                <a:cs typeface="Times New Roman"/>
              </a:rPr>
              <a:t>and </a:t>
            </a:r>
            <a:r>
              <a:rPr dirty="0" sz="1500" spc="50">
                <a:solidFill>
                  <a:srgbClr val="FFFFFF"/>
                </a:solidFill>
                <a:latin typeface="Times New Roman"/>
                <a:cs typeface="Times New Roman"/>
              </a:rPr>
              <a:t>construction</a:t>
            </a:r>
            <a:r>
              <a:rPr dirty="0" sz="1500" spc="1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35">
                <a:solidFill>
                  <a:srgbClr val="FFFFFF"/>
                </a:solidFill>
                <a:latin typeface="Times New Roman"/>
                <a:cs typeface="Times New Roman"/>
              </a:rPr>
              <a:t>project </a:t>
            </a:r>
            <a:r>
              <a:rPr dirty="0" sz="1500" spc="50">
                <a:solidFill>
                  <a:srgbClr val="FFFFFF"/>
                </a:solidFill>
                <a:latin typeface="Times New Roman"/>
                <a:cs typeface="Times New Roman"/>
              </a:rPr>
              <a:t>managers</a:t>
            </a:r>
            <a:r>
              <a:rPr dirty="0" sz="1500" spc="1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dirty="0" sz="1500" spc="13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-20">
                <a:solidFill>
                  <a:srgbClr val="FFFFFF"/>
                </a:solidFill>
                <a:latin typeface="Times New Roman"/>
                <a:cs typeface="Times New Roman"/>
              </a:rPr>
              <a:t>urban </a:t>
            </a:r>
            <a:r>
              <a:rPr dirty="0" sz="1500" spc="50">
                <a:solidFill>
                  <a:srgbClr val="FFFFFF"/>
                </a:solidFill>
                <a:latin typeface="Times New Roman"/>
                <a:cs typeface="Times New Roman"/>
              </a:rPr>
              <a:t>construction</a:t>
            </a:r>
            <a:r>
              <a:rPr dirty="0" sz="1500" spc="1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-20">
                <a:solidFill>
                  <a:srgbClr val="FFFFFF"/>
                </a:solidFill>
                <a:latin typeface="Times New Roman"/>
                <a:cs typeface="Times New Roman"/>
              </a:rPr>
              <a:t>firms</a:t>
            </a:r>
            <a:endParaRPr sz="1500">
              <a:latin typeface="Times New Roman"/>
              <a:cs typeface="Times New Roman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84957" y="1761060"/>
            <a:ext cx="3598940" cy="3892067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7306034" y="2567157"/>
            <a:ext cx="2849880" cy="2280285"/>
          </a:xfrm>
          <a:prstGeom prst="rect">
            <a:avLst/>
          </a:prstGeom>
          <a:solidFill>
            <a:srgbClr val="F16629"/>
          </a:solidFill>
        </p:spPr>
        <p:txBody>
          <a:bodyPr wrap="square" lIns="0" tIns="155575" rIns="0" bIns="0" rtlCol="0" vert="horz">
            <a:spAutoFit/>
          </a:bodyPr>
          <a:lstStyle/>
          <a:p>
            <a:pPr marL="1218565">
              <a:lnSpc>
                <a:spcPct val="100000"/>
              </a:lnSpc>
              <a:spcBef>
                <a:spcPts val="1225"/>
              </a:spcBef>
            </a:pPr>
            <a:r>
              <a:rPr dirty="0" sz="2300" spc="-10" b="1">
                <a:solidFill>
                  <a:srgbClr val="FFFFFF"/>
                </a:solidFill>
                <a:latin typeface="Times New Roman"/>
                <a:cs typeface="Times New Roman"/>
              </a:rPr>
              <a:t>Secondary</a:t>
            </a:r>
            <a:endParaRPr sz="2300">
              <a:latin typeface="Times New Roman"/>
              <a:cs typeface="Times New Roman"/>
            </a:endParaRPr>
          </a:p>
          <a:p>
            <a:pPr algn="r" marL="536575" marR="258445" indent="326390">
              <a:lnSpc>
                <a:spcPct val="93800"/>
              </a:lnSpc>
              <a:spcBef>
                <a:spcPts val="1739"/>
              </a:spcBef>
            </a:pPr>
            <a:r>
              <a:rPr dirty="0" sz="1500" spc="45">
                <a:solidFill>
                  <a:srgbClr val="FFFFFF"/>
                </a:solidFill>
                <a:latin typeface="Times New Roman"/>
                <a:cs typeface="Times New Roman"/>
              </a:rPr>
              <a:t>Property</a:t>
            </a:r>
            <a:r>
              <a:rPr dirty="0" sz="1500" spc="25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>
                <a:solidFill>
                  <a:srgbClr val="FFFFFF"/>
                </a:solidFill>
                <a:latin typeface="Times New Roman"/>
                <a:cs typeface="Times New Roman"/>
              </a:rPr>
              <a:t>owners</a:t>
            </a:r>
            <a:r>
              <a:rPr dirty="0" sz="1500" spc="25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-25">
                <a:solidFill>
                  <a:srgbClr val="FFFFFF"/>
                </a:solidFill>
                <a:latin typeface="Times New Roman"/>
                <a:cs typeface="Times New Roman"/>
              </a:rPr>
              <a:t>and </a:t>
            </a:r>
            <a:r>
              <a:rPr dirty="0" sz="1500" spc="45">
                <a:solidFill>
                  <a:srgbClr val="FFFFFF"/>
                </a:solidFill>
                <a:latin typeface="Times New Roman"/>
                <a:cs typeface="Times New Roman"/>
              </a:rPr>
              <a:t>clients</a:t>
            </a:r>
            <a:r>
              <a:rPr dirty="0" sz="1500" spc="1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45">
                <a:solidFill>
                  <a:srgbClr val="FFFFFF"/>
                </a:solidFill>
                <a:latin typeface="Times New Roman"/>
                <a:cs typeface="Times New Roman"/>
              </a:rPr>
              <a:t>seeking</a:t>
            </a:r>
            <a:r>
              <a:rPr dirty="0" sz="1500" spc="1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50">
                <a:solidFill>
                  <a:srgbClr val="FFFFFF"/>
                </a:solidFill>
                <a:latin typeface="Times New Roman"/>
                <a:cs typeface="Times New Roman"/>
              </a:rPr>
              <a:t>real-</a:t>
            </a:r>
            <a:r>
              <a:rPr dirty="0" sz="1500" spc="-20">
                <a:solidFill>
                  <a:srgbClr val="FFFFFF"/>
                </a:solidFill>
                <a:latin typeface="Times New Roman"/>
                <a:cs typeface="Times New Roman"/>
              </a:rPr>
              <a:t>time </a:t>
            </a:r>
            <a:r>
              <a:rPr dirty="0" sz="1500" spc="10">
                <a:solidFill>
                  <a:srgbClr val="FFFFFF"/>
                </a:solidFill>
                <a:latin typeface="Times New Roman"/>
                <a:cs typeface="Times New Roman"/>
              </a:rPr>
              <a:t>visibility</a:t>
            </a:r>
            <a:r>
              <a:rPr dirty="0" sz="1500" spc="35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10">
                <a:solidFill>
                  <a:srgbClr val="FFFFFF"/>
                </a:solidFill>
                <a:latin typeface="Times New Roman"/>
                <a:cs typeface="Times New Roman"/>
              </a:rPr>
              <a:t>into</a:t>
            </a:r>
            <a:r>
              <a:rPr dirty="0" sz="1500" spc="35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-20">
                <a:solidFill>
                  <a:srgbClr val="FFFFFF"/>
                </a:solidFill>
                <a:latin typeface="Times New Roman"/>
                <a:cs typeface="Times New Roman"/>
              </a:rPr>
              <a:t>their </a:t>
            </a:r>
            <a:r>
              <a:rPr dirty="0" sz="1500" spc="50">
                <a:solidFill>
                  <a:srgbClr val="FFFFFF"/>
                </a:solidFill>
                <a:latin typeface="Times New Roman"/>
                <a:cs typeface="Times New Roman"/>
              </a:rPr>
              <a:t>construction</a:t>
            </a:r>
            <a:r>
              <a:rPr dirty="0" sz="1500" spc="1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35">
                <a:solidFill>
                  <a:srgbClr val="FFFFFF"/>
                </a:solidFill>
                <a:latin typeface="Times New Roman"/>
                <a:cs typeface="Times New Roman"/>
              </a:rPr>
              <a:t>projects</a:t>
            </a:r>
            <a:endParaRPr sz="1500">
              <a:latin typeface="Times New Roman"/>
              <a:cs typeface="Times New Roman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341634" y="645551"/>
            <a:ext cx="814240" cy="42340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6692" rIns="0" bIns="0" rtlCol="0" vert="horz">
            <a:spAutoFit/>
          </a:bodyPr>
          <a:lstStyle/>
          <a:p>
            <a:pPr marL="28575">
              <a:lnSpc>
                <a:spcPct val="100000"/>
              </a:lnSpc>
              <a:spcBef>
                <a:spcPts val="90"/>
              </a:spcBef>
            </a:pPr>
            <a:r>
              <a:rPr dirty="0"/>
              <a:t>Target</a:t>
            </a:r>
            <a:r>
              <a:rPr dirty="0" spc="105"/>
              <a:t> </a:t>
            </a:r>
            <a:r>
              <a:rPr dirty="0"/>
              <a:t>Customer</a:t>
            </a:r>
            <a:r>
              <a:rPr dirty="0" spc="55"/>
              <a:t> </a:t>
            </a:r>
            <a:r>
              <a:rPr dirty="0" spc="-10"/>
              <a:t>Segments</a:t>
            </a:r>
          </a:p>
        </p:txBody>
      </p:sp>
      <p:grpSp>
        <p:nvGrpSpPr>
          <p:cNvPr id="7" name="object 7" descr=""/>
          <p:cNvGrpSpPr/>
          <p:nvPr/>
        </p:nvGrpSpPr>
        <p:grpSpPr>
          <a:xfrm>
            <a:off x="612981" y="5840402"/>
            <a:ext cx="8408035" cy="163195"/>
            <a:chOff x="612981" y="5840402"/>
            <a:chExt cx="8408035" cy="163195"/>
          </a:xfrm>
        </p:grpSpPr>
        <p:sp>
          <p:nvSpPr>
            <p:cNvPr id="8" name="object 8" descr=""/>
            <p:cNvSpPr/>
            <p:nvPr/>
          </p:nvSpPr>
          <p:spPr>
            <a:xfrm>
              <a:off x="612981" y="5840402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587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612981" y="5921826"/>
              <a:ext cx="8408035" cy="81915"/>
            </a:xfrm>
            <a:custGeom>
              <a:avLst/>
              <a:gdLst/>
              <a:ahLst/>
              <a:cxnLst/>
              <a:rect l="l" t="t" r="r" b="b"/>
              <a:pathLst>
                <a:path w="8408035" h="81914">
                  <a:moveTo>
                    <a:pt x="0" y="81423"/>
                  </a:moveTo>
                  <a:lnTo>
                    <a:pt x="8407915" y="81423"/>
                  </a:lnTo>
                  <a:lnTo>
                    <a:pt x="8407915" y="0"/>
                  </a:lnTo>
                  <a:lnTo>
                    <a:pt x="0" y="0"/>
                  </a:lnTo>
                  <a:lnTo>
                    <a:pt x="0" y="81423"/>
                  </a:lnTo>
                  <a:close/>
                </a:path>
              </a:pathLst>
            </a:custGeom>
            <a:solidFill>
              <a:srgbClr val="F1662A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 descr=""/>
          <p:cNvSpPr txBox="1"/>
          <p:nvPr/>
        </p:nvSpPr>
        <p:spPr>
          <a:xfrm>
            <a:off x="612981" y="5840402"/>
            <a:ext cx="9535160" cy="163195"/>
          </a:xfrm>
          <a:prstGeom prst="rect">
            <a:avLst/>
          </a:prstGeom>
          <a:solidFill>
            <a:srgbClr val="F1662A"/>
          </a:solidFill>
        </p:spPr>
        <p:txBody>
          <a:bodyPr wrap="square" lIns="0" tIns="0" rIns="0" bIns="0" rtlCol="0" vert="horz">
            <a:spAutoFit/>
          </a:bodyPr>
          <a:lstStyle/>
          <a:p>
            <a:pPr algn="r" marR="544195">
              <a:lnSpc>
                <a:spcPts val="1160"/>
              </a:lnSpc>
            </a:pPr>
            <a:r>
              <a:rPr dirty="0" sz="1000" spc="-50" b="1">
                <a:solidFill>
                  <a:srgbClr val="FFFFFF"/>
                </a:solidFill>
                <a:latin typeface="Times New Roman"/>
                <a:cs typeface="Times New Roman"/>
              </a:rPr>
              <a:t>5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96696" y="1117810"/>
            <a:ext cx="9575800" cy="16510"/>
          </a:xfrm>
          <a:custGeom>
            <a:avLst/>
            <a:gdLst/>
            <a:ahLst/>
            <a:cxnLst/>
            <a:rect l="l" t="t" r="r" b="b"/>
            <a:pathLst>
              <a:path w="9575800" h="16509">
                <a:moveTo>
                  <a:pt x="9575462" y="16284"/>
                </a:moveTo>
                <a:lnTo>
                  <a:pt x="0" y="16284"/>
                </a:lnTo>
                <a:lnTo>
                  <a:pt x="0" y="0"/>
                </a:lnTo>
                <a:lnTo>
                  <a:pt x="9575462" y="0"/>
                </a:lnTo>
                <a:lnTo>
                  <a:pt x="9575462" y="16284"/>
                </a:lnTo>
                <a:close/>
              </a:path>
            </a:pathLst>
          </a:custGeom>
          <a:solidFill>
            <a:srgbClr val="C1312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>
                <a:solidFill>
                  <a:srgbClr val="C13125"/>
                </a:solidFill>
              </a:rPr>
              <a:t>Customer</a:t>
            </a:r>
            <a:r>
              <a:rPr dirty="0" spc="125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Segment</a:t>
            </a:r>
            <a:r>
              <a:rPr dirty="0" spc="180">
                <a:solidFill>
                  <a:srgbClr val="C13125"/>
                </a:solidFill>
              </a:rPr>
              <a:t> </a:t>
            </a:r>
            <a:r>
              <a:rPr dirty="0">
                <a:solidFill>
                  <a:srgbClr val="C13125"/>
                </a:solidFill>
              </a:rPr>
              <a:t>&amp;</a:t>
            </a:r>
            <a:r>
              <a:rPr dirty="0" spc="180">
                <a:solidFill>
                  <a:srgbClr val="C13125"/>
                </a:solidFill>
              </a:rPr>
              <a:t> </a:t>
            </a:r>
            <a:r>
              <a:rPr dirty="0" spc="-10">
                <a:solidFill>
                  <a:srgbClr val="C13125"/>
                </a:solidFill>
              </a:rPr>
              <a:t>Persona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57919" y="629266"/>
            <a:ext cx="814240" cy="42340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596696" y="1899480"/>
            <a:ext cx="3257550" cy="1522730"/>
          </a:xfrm>
          <a:prstGeom prst="rect">
            <a:avLst/>
          </a:prstGeom>
          <a:solidFill>
            <a:srgbClr val="BF0000"/>
          </a:solidFill>
        </p:spPr>
        <p:txBody>
          <a:bodyPr wrap="square" lIns="0" tIns="14287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125"/>
              </a:spcBef>
            </a:pPr>
            <a:r>
              <a:rPr dirty="0" sz="1500" spc="50" b="1">
                <a:solidFill>
                  <a:srgbClr val="FFFFFF"/>
                </a:solidFill>
                <a:latin typeface="Times New Roman"/>
                <a:cs typeface="Times New Roman"/>
              </a:rPr>
              <a:t>Primary</a:t>
            </a:r>
            <a:r>
              <a:rPr dirty="0" sz="1500" spc="114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40" b="1">
                <a:solidFill>
                  <a:srgbClr val="FFFFFF"/>
                </a:solidFill>
                <a:latin typeface="Times New Roman"/>
                <a:cs typeface="Times New Roman"/>
              </a:rPr>
              <a:t>Segment</a:t>
            </a:r>
            <a:endParaRPr sz="1500">
              <a:latin typeface="Times New Roman"/>
              <a:cs typeface="Times New Roman"/>
            </a:endParaRPr>
          </a:p>
          <a:p>
            <a:pPr algn="ctr" marL="471805" marR="469900">
              <a:lnSpc>
                <a:spcPts val="1410"/>
              </a:lnSpc>
              <a:spcBef>
                <a:spcPts val="1395"/>
              </a:spcBef>
            </a:pPr>
            <a:r>
              <a:rPr dirty="0" sz="1250" spc="20">
                <a:solidFill>
                  <a:srgbClr val="FFFFFF"/>
                </a:solidFill>
                <a:latin typeface="Times New Roman"/>
                <a:cs typeface="Times New Roman"/>
              </a:rPr>
              <a:t>Architects,</a:t>
            </a:r>
            <a:r>
              <a:rPr dirty="0" sz="1250" spc="38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20">
                <a:solidFill>
                  <a:srgbClr val="FFFFFF"/>
                </a:solidFill>
                <a:latin typeface="Times New Roman"/>
                <a:cs typeface="Times New Roman"/>
              </a:rPr>
              <a:t>engineers,</a:t>
            </a:r>
            <a:r>
              <a:rPr dirty="0" sz="1250" spc="38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25">
                <a:solidFill>
                  <a:srgbClr val="FFFFFF"/>
                </a:solidFill>
                <a:latin typeface="Times New Roman"/>
                <a:cs typeface="Times New Roman"/>
              </a:rPr>
              <a:t>and </a:t>
            </a:r>
            <a:r>
              <a:rPr dirty="0" sz="1250" spc="45">
                <a:solidFill>
                  <a:srgbClr val="FFFFFF"/>
                </a:solidFill>
                <a:latin typeface="Times New Roman"/>
                <a:cs typeface="Times New Roman"/>
              </a:rPr>
              <a:t>construction</a:t>
            </a:r>
            <a:r>
              <a:rPr dirty="0" sz="1250" spc="11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45">
                <a:solidFill>
                  <a:srgbClr val="FFFFFF"/>
                </a:solidFill>
                <a:latin typeface="Times New Roman"/>
                <a:cs typeface="Times New Roman"/>
              </a:rPr>
              <a:t>project</a:t>
            </a:r>
            <a:r>
              <a:rPr dirty="0" sz="1250" spc="11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45">
                <a:solidFill>
                  <a:srgbClr val="FFFFFF"/>
                </a:solidFill>
                <a:latin typeface="Times New Roman"/>
                <a:cs typeface="Times New Roman"/>
              </a:rPr>
              <a:t>managers</a:t>
            </a:r>
            <a:r>
              <a:rPr dirty="0" sz="1250" spc="1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25">
                <a:solidFill>
                  <a:srgbClr val="FFFFFF"/>
                </a:solidFill>
                <a:latin typeface="Times New Roman"/>
                <a:cs typeface="Times New Roman"/>
              </a:rPr>
              <a:t>in </a:t>
            </a:r>
            <a:r>
              <a:rPr dirty="0" sz="1250">
                <a:solidFill>
                  <a:srgbClr val="FFFFFF"/>
                </a:solidFill>
                <a:latin typeface="Times New Roman"/>
                <a:cs typeface="Times New Roman"/>
              </a:rPr>
              <a:t>urban</a:t>
            </a:r>
            <a:r>
              <a:rPr dirty="0" sz="1250" spc="2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45">
                <a:solidFill>
                  <a:srgbClr val="FFFFFF"/>
                </a:solidFill>
                <a:latin typeface="Times New Roman"/>
                <a:cs typeface="Times New Roman"/>
              </a:rPr>
              <a:t>construction</a:t>
            </a:r>
            <a:r>
              <a:rPr dirty="0" sz="1250" spc="2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250" spc="-20">
                <a:solidFill>
                  <a:srgbClr val="FFFFFF"/>
                </a:solidFill>
                <a:latin typeface="Times New Roman"/>
                <a:cs typeface="Times New Roman"/>
              </a:rPr>
              <a:t>firms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96696" y="3479106"/>
            <a:ext cx="3257550" cy="151511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142875" rIns="0" bIns="0" rtlCol="0" vert="horz">
            <a:spAutoFit/>
          </a:bodyPr>
          <a:lstStyle/>
          <a:p>
            <a:pPr marL="757555">
              <a:lnSpc>
                <a:spcPct val="100000"/>
              </a:lnSpc>
              <a:spcBef>
                <a:spcPts val="1125"/>
              </a:spcBef>
            </a:pPr>
            <a:r>
              <a:rPr dirty="0" sz="1500" spc="50" b="1">
                <a:solidFill>
                  <a:srgbClr val="F16629"/>
                </a:solidFill>
                <a:latin typeface="Times New Roman"/>
                <a:cs typeface="Times New Roman"/>
              </a:rPr>
              <a:t>Secondary</a:t>
            </a:r>
            <a:r>
              <a:rPr dirty="0" sz="1500" spc="114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500" spc="40" b="1">
                <a:solidFill>
                  <a:srgbClr val="F16629"/>
                </a:solidFill>
                <a:latin typeface="Times New Roman"/>
                <a:cs typeface="Times New Roman"/>
              </a:rPr>
              <a:t>Segment</a:t>
            </a:r>
            <a:endParaRPr sz="1500">
              <a:latin typeface="Times New Roman"/>
              <a:cs typeface="Times New Roman"/>
            </a:endParaRPr>
          </a:p>
          <a:p>
            <a:pPr algn="ctr" marL="352425" marR="350520">
              <a:lnSpc>
                <a:spcPts val="1410"/>
              </a:lnSpc>
              <a:spcBef>
                <a:spcPts val="1330"/>
              </a:spcBef>
            </a:pPr>
            <a:r>
              <a:rPr dirty="0" sz="1250" spc="45">
                <a:latin typeface="Times New Roman"/>
                <a:cs typeface="Times New Roman"/>
              </a:rPr>
              <a:t>Property</a:t>
            </a:r>
            <a:r>
              <a:rPr dirty="0" sz="1250" spc="270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owners</a:t>
            </a:r>
            <a:r>
              <a:rPr dirty="0" sz="1250" spc="27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and</a:t>
            </a:r>
            <a:r>
              <a:rPr dirty="0" sz="1250" spc="275">
                <a:latin typeface="Times New Roman"/>
                <a:cs typeface="Times New Roman"/>
              </a:rPr>
              <a:t> </a:t>
            </a:r>
            <a:r>
              <a:rPr dirty="0" sz="1250">
                <a:latin typeface="Times New Roman"/>
                <a:cs typeface="Times New Roman"/>
              </a:rPr>
              <a:t>clients</a:t>
            </a:r>
            <a:r>
              <a:rPr dirty="0" sz="1250" spc="275">
                <a:latin typeface="Times New Roman"/>
                <a:cs typeface="Times New Roman"/>
              </a:rPr>
              <a:t> </a:t>
            </a:r>
            <a:r>
              <a:rPr dirty="0" sz="1250" spc="35">
                <a:latin typeface="Times New Roman"/>
                <a:cs typeface="Times New Roman"/>
              </a:rPr>
              <a:t>seeking </a:t>
            </a:r>
            <a:r>
              <a:rPr dirty="0" sz="1250" spc="50">
                <a:latin typeface="Times New Roman"/>
                <a:cs typeface="Times New Roman"/>
              </a:rPr>
              <a:t>real-</a:t>
            </a:r>
            <a:r>
              <a:rPr dirty="0" sz="1250" spc="10">
                <a:latin typeface="Times New Roman"/>
                <a:cs typeface="Times New Roman"/>
              </a:rPr>
              <a:t>time</a:t>
            </a:r>
            <a:r>
              <a:rPr dirty="0" sz="1250" spc="285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visibility</a:t>
            </a:r>
            <a:r>
              <a:rPr dirty="0" sz="1250" spc="285">
                <a:latin typeface="Times New Roman"/>
                <a:cs typeface="Times New Roman"/>
              </a:rPr>
              <a:t> </a:t>
            </a:r>
            <a:r>
              <a:rPr dirty="0" sz="1250" spc="10">
                <a:latin typeface="Times New Roman"/>
                <a:cs typeface="Times New Roman"/>
              </a:rPr>
              <a:t>into</a:t>
            </a:r>
            <a:r>
              <a:rPr dirty="0" sz="1250" spc="285">
                <a:latin typeface="Times New Roman"/>
                <a:cs typeface="Times New Roman"/>
              </a:rPr>
              <a:t> </a:t>
            </a:r>
            <a:r>
              <a:rPr dirty="0" sz="1250" spc="-20">
                <a:latin typeface="Times New Roman"/>
                <a:cs typeface="Times New Roman"/>
              </a:rPr>
              <a:t>their </a:t>
            </a:r>
            <a:r>
              <a:rPr dirty="0" sz="1250" spc="45">
                <a:latin typeface="Times New Roman"/>
                <a:cs typeface="Times New Roman"/>
              </a:rPr>
              <a:t>construction</a:t>
            </a:r>
            <a:r>
              <a:rPr dirty="0" sz="1250" spc="120">
                <a:latin typeface="Times New Roman"/>
                <a:cs typeface="Times New Roman"/>
              </a:rPr>
              <a:t> </a:t>
            </a:r>
            <a:r>
              <a:rPr dirty="0" sz="1250" spc="35">
                <a:latin typeface="Times New Roman"/>
                <a:cs typeface="Times New Roman"/>
              </a:rPr>
              <a:t>projects</a:t>
            </a:r>
            <a:endParaRPr sz="1250">
              <a:latin typeface="Times New Roman"/>
              <a:cs typeface="Times New Roman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18759" y="2339170"/>
            <a:ext cx="1221360" cy="1221360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6374643" y="3653682"/>
            <a:ext cx="2703830" cy="1046480"/>
          </a:xfrm>
          <a:prstGeom prst="rect">
            <a:avLst/>
          </a:prstGeom>
        </p:spPr>
        <p:txBody>
          <a:bodyPr wrap="square" lIns="0" tIns="51435" rIns="0" bIns="0" rtlCol="0" vert="horz">
            <a:spAutoFit/>
          </a:bodyPr>
          <a:lstStyle/>
          <a:p>
            <a:pPr algn="ctr" marL="394970" marR="387985" indent="-635">
              <a:lnSpc>
                <a:spcPts val="1540"/>
              </a:lnSpc>
              <a:spcBef>
                <a:spcPts val="405"/>
              </a:spcBef>
            </a:pPr>
            <a:r>
              <a:rPr dirty="0" sz="1500" spc="50" b="1">
                <a:solidFill>
                  <a:srgbClr val="F16629"/>
                </a:solidFill>
                <a:latin typeface="Times New Roman"/>
                <a:cs typeface="Times New Roman"/>
              </a:rPr>
              <a:t>Henry</a:t>
            </a:r>
            <a:r>
              <a:rPr dirty="0" sz="1500" spc="130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500" b="1">
                <a:solidFill>
                  <a:srgbClr val="F16629"/>
                </a:solidFill>
                <a:latin typeface="Times New Roman"/>
                <a:cs typeface="Times New Roman"/>
              </a:rPr>
              <a:t>G.</a:t>
            </a:r>
            <a:r>
              <a:rPr dirty="0" sz="1500" spc="135" b="1">
                <a:solidFill>
                  <a:srgbClr val="F16629"/>
                </a:solidFill>
                <a:latin typeface="Times New Roman"/>
                <a:cs typeface="Times New Roman"/>
              </a:rPr>
              <a:t> </a:t>
            </a:r>
            <a:r>
              <a:rPr dirty="0" sz="1500" spc="40" b="1">
                <a:solidFill>
                  <a:srgbClr val="F16629"/>
                </a:solidFill>
                <a:latin typeface="Times New Roman"/>
                <a:cs typeface="Times New Roman"/>
              </a:rPr>
              <a:t>Fitzgerald </a:t>
            </a:r>
            <a:r>
              <a:rPr dirty="0" sz="1400" b="1">
                <a:latin typeface="Times New Roman"/>
                <a:cs typeface="Times New Roman"/>
              </a:rPr>
              <a:t>Age</a:t>
            </a:r>
            <a:r>
              <a:rPr dirty="0" sz="1400" spc="200" b="1">
                <a:latin typeface="Times New Roman"/>
                <a:cs typeface="Times New Roman"/>
              </a:rPr>
              <a:t> </a:t>
            </a:r>
            <a:r>
              <a:rPr dirty="0" sz="1400" b="1">
                <a:latin typeface="Times New Roman"/>
                <a:cs typeface="Times New Roman"/>
              </a:rPr>
              <a:t>in</a:t>
            </a:r>
            <a:r>
              <a:rPr dirty="0" sz="1400" spc="200" b="1">
                <a:latin typeface="Times New Roman"/>
                <a:cs typeface="Times New Roman"/>
              </a:rPr>
              <a:t> </a:t>
            </a:r>
            <a:r>
              <a:rPr dirty="0" sz="1400" b="1">
                <a:latin typeface="Times New Roman"/>
                <a:cs typeface="Times New Roman"/>
              </a:rPr>
              <a:t>years:</a:t>
            </a:r>
            <a:r>
              <a:rPr dirty="0" sz="1400" spc="200" b="1">
                <a:latin typeface="Times New Roman"/>
                <a:cs typeface="Times New Roman"/>
              </a:rPr>
              <a:t> </a:t>
            </a:r>
            <a:r>
              <a:rPr dirty="0" sz="1400" spc="-25" b="1">
                <a:latin typeface="Times New Roman"/>
                <a:cs typeface="Times New Roman"/>
              </a:rPr>
              <a:t>32 </a:t>
            </a:r>
            <a:r>
              <a:rPr dirty="0" sz="1400" b="1">
                <a:latin typeface="Times New Roman"/>
                <a:cs typeface="Times New Roman"/>
              </a:rPr>
              <a:t>Location:</a:t>
            </a:r>
            <a:r>
              <a:rPr dirty="0" sz="1400" spc="430" b="1">
                <a:latin typeface="Times New Roman"/>
                <a:cs typeface="Times New Roman"/>
              </a:rPr>
              <a:t> </a:t>
            </a:r>
            <a:r>
              <a:rPr dirty="0" sz="1400" spc="-10" b="1">
                <a:latin typeface="Times New Roman"/>
                <a:cs typeface="Times New Roman"/>
              </a:rPr>
              <a:t>Metropolitan</a:t>
            </a: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ts val="1500"/>
              </a:lnSpc>
            </a:pPr>
            <a:r>
              <a:rPr dirty="0" sz="1400" spc="10" b="1">
                <a:latin typeface="Times New Roman"/>
                <a:cs typeface="Times New Roman"/>
              </a:rPr>
              <a:t>Organizational</a:t>
            </a:r>
            <a:r>
              <a:rPr dirty="0" sz="1400" spc="355" b="1">
                <a:latin typeface="Times New Roman"/>
                <a:cs typeface="Times New Roman"/>
              </a:rPr>
              <a:t> </a:t>
            </a:r>
            <a:r>
              <a:rPr dirty="0" sz="1400" spc="10" b="1">
                <a:latin typeface="Times New Roman"/>
                <a:cs typeface="Times New Roman"/>
              </a:rPr>
              <a:t>Role:</a:t>
            </a:r>
            <a:r>
              <a:rPr dirty="0" sz="1400" spc="355" b="1">
                <a:latin typeface="Times New Roman"/>
                <a:cs typeface="Times New Roman"/>
              </a:rPr>
              <a:t> </a:t>
            </a:r>
            <a:r>
              <a:rPr dirty="0" sz="1400" spc="-10" b="1">
                <a:latin typeface="Times New Roman"/>
                <a:cs typeface="Times New Roman"/>
              </a:rPr>
              <a:t>Contractor</a:t>
            </a: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ts val="1610"/>
              </a:lnSpc>
            </a:pPr>
            <a:r>
              <a:rPr dirty="0" sz="1400">
                <a:latin typeface="Times New Roman"/>
                <a:cs typeface="Times New Roman"/>
              </a:rPr>
              <a:t>(if</a:t>
            </a:r>
            <a:r>
              <a:rPr dirty="0" sz="1400" spc="180">
                <a:latin typeface="Times New Roman"/>
                <a:cs typeface="Times New Roman"/>
              </a:rPr>
              <a:t> </a:t>
            </a:r>
            <a:r>
              <a:rPr dirty="0" sz="1400" spc="-10">
                <a:latin typeface="Times New Roman"/>
                <a:cs typeface="Times New Roman"/>
              </a:rPr>
              <a:t>applicable)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4986745" y="2269473"/>
            <a:ext cx="626745" cy="24066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400" spc="-10">
                <a:latin typeface="Times New Roman"/>
                <a:cs typeface="Times New Roman"/>
              </a:rPr>
              <a:t>Persona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4488751" y="2607881"/>
            <a:ext cx="1775460" cy="163195"/>
          </a:xfrm>
          <a:custGeom>
            <a:avLst/>
            <a:gdLst/>
            <a:ahLst/>
            <a:cxnLst/>
            <a:rect l="l" t="t" r="r" b="b"/>
            <a:pathLst>
              <a:path w="1775460" h="163194">
                <a:moveTo>
                  <a:pt x="1628482" y="73279"/>
                </a:moveTo>
                <a:lnTo>
                  <a:pt x="0" y="73279"/>
                </a:lnTo>
                <a:lnTo>
                  <a:pt x="0" y="97701"/>
                </a:lnTo>
                <a:lnTo>
                  <a:pt x="1628482" y="97701"/>
                </a:lnTo>
                <a:lnTo>
                  <a:pt x="1628482" y="73279"/>
                </a:lnTo>
                <a:close/>
              </a:path>
              <a:path w="1775460" h="163194">
                <a:moveTo>
                  <a:pt x="1775053" y="81419"/>
                </a:moveTo>
                <a:lnTo>
                  <a:pt x="1652917" y="0"/>
                </a:lnTo>
                <a:lnTo>
                  <a:pt x="1652917" y="162839"/>
                </a:lnTo>
                <a:lnTo>
                  <a:pt x="1775053" y="81419"/>
                </a:lnTo>
                <a:close/>
              </a:path>
            </a:pathLst>
          </a:custGeom>
          <a:solidFill>
            <a:srgbClr val="BF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2025-12-05T12:33:52Z</dcterms:created>
  <dcterms:modified xsi:type="dcterms:W3CDTF">2025-12-05T12:33:52Z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2025-12-05T00:00:00Z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2025-12-05T00:00:00Z</vt:filetime>
  </property>
  <property fmtid="{D5CDD505-2E9C-101B-9397-08002B2CF9AE}" pid="5" name="Producer">
    <vt:lpwstr>pdf-merger-js</vt:lpwstr>
  </property>
</Properties>
</file>